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319" r:id="rId2"/>
    <p:sldId id="428" r:id="rId3"/>
    <p:sldId id="426" r:id="rId4"/>
    <p:sldId id="432" r:id="rId5"/>
    <p:sldId id="433" r:id="rId6"/>
    <p:sldId id="408" r:id="rId7"/>
    <p:sldId id="437" r:id="rId8"/>
    <p:sldId id="396" r:id="rId9"/>
    <p:sldId id="413" r:id="rId10"/>
    <p:sldId id="414" r:id="rId11"/>
    <p:sldId id="436" r:id="rId12"/>
    <p:sldId id="320" r:id="rId13"/>
    <p:sldId id="417" r:id="rId14"/>
    <p:sldId id="377" r:id="rId15"/>
    <p:sldId id="394" r:id="rId16"/>
    <p:sldId id="440" r:id="rId17"/>
    <p:sldId id="369" r:id="rId18"/>
    <p:sldId id="397" r:id="rId19"/>
    <p:sldId id="391" r:id="rId20"/>
    <p:sldId id="438" r:id="rId21"/>
    <p:sldId id="439" r:id="rId22"/>
    <p:sldId id="405" r:id="rId23"/>
    <p:sldId id="441" r:id="rId24"/>
    <p:sldId id="385" r:id="rId25"/>
    <p:sldId id="399" r:id="rId26"/>
    <p:sldId id="407" r:id="rId27"/>
    <p:sldId id="400" r:id="rId28"/>
    <p:sldId id="401" r:id="rId29"/>
    <p:sldId id="402" r:id="rId30"/>
    <p:sldId id="406" r:id="rId31"/>
    <p:sldId id="381" r:id="rId32"/>
    <p:sldId id="404" r:id="rId33"/>
    <p:sldId id="403" r:id="rId34"/>
    <p:sldId id="410" r:id="rId35"/>
    <p:sldId id="382" r:id="rId36"/>
    <p:sldId id="398" r:id="rId37"/>
    <p:sldId id="409" r:id="rId38"/>
    <p:sldId id="411" r:id="rId39"/>
    <p:sldId id="383" r:id="rId40"/>
    <p:sldId id="387" r:id="rId41"/>
    <p:sldId id="375" r:id="rId42"/>
    <p:sldId id="418" r:id="rId43"/>
    <p:sldId id="420" r:id="rId44"/>
    <p:sldId id="421" r:id="rId45"/>
    <p:sldId id="374" r:id="rId46"/>
    <p:sldId id="415" r:id="rId47"/>
    <p:sldId id="393" r:id="rId48"/>
    <p:sldId id="425" r:id="rId49"/>
    <p:sldId id="424" r:id="rId50"/>
    <p:sldId id="442" r:id="rId51"/>
    <p:sldId id="443" r:id="rId52"/>
    <p:sldId id="435"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9200"/>
    <a:srgbClr val="0000D6"/>
    <a:srgbClr val="FFF2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89" autoAdjust="0"/>
    <p:restoredTop sz="81188" autoAdjust="0"/>
  </p:normalViewPr>
  <p:slideViewPr>
    <p:cSldViewPr snapToGrid="0">
      <p:cViewPr varScale="1">
        <p:scale>
          <a:sx n="88" d="100"/>
          <a:sy n="88" d="100"/>
        </p:scale>
        <p:origin x="1344" y="78"/>
      </p:cViewPr>
      <p:guideLst/>
    </p:cSldViewPr>
  </p:slideViewPr>
  <p:notesTextViewPr>
    <p:cViewPr>
      <p:scale>
        <a:sx n="1" d="1"/>
        <a:sy n="1" d="1"/>
      </p:scale>
      <p:origin x="0" y="0"/>
    </p:cViewPr>
  </p:notesTextViewPr>
  <p:sorterViewPr>
    <p:cViewPr>
      <p:scale>
        <a:sx n="47" d="100"/>
        <a:sy n="47"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2A03FC-75EC-4A25-BA5E-D579101C9DC1}" type="datetimeFigureOut">
              <a:rPr lang="en-GB" smtClean="0"/>
              <a:t>15/03/2021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D3E695-B794-4237-A21C-8216AB230C1D}" type="slidenum">
              <a:rPr lang="en-GB" smtClean="0"/>
              <a:t>‹#›</a:t>
            </a:fld>
            <a:endParaRPr lang="en-GB"/>
          </a:p>
        </p:txBody>
      </p:sp>
    </p:spTree>
    <p:extLst>
      <p:ext uri="{BB962C8B-B14F-4D97-AF65-F5344CB8AC3E}">
        <p14:creationId xmlns:p14="http://schemas.microsoft.com/office/powerpoint/2010/main" val="3350133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watch?v=6IJuLtj3400&amp;list=PL7yYIG1eq9bRWBbc8xcwoRwLu1Dyc7qP0&amp;index=1"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t-EE" sz="1200" u="sng" kern="1200" dirty="0">
                <a:solidFill>
                  <a:schemeClr val="tx1"/>
                </a:solidFill>
                <a:effectLst/>
                <a:latin typeface="+mn-lt"/>
                <a:ea typeface="+mn-ea"/>
                <a:cs typeface="+mn-cs"/>
                <a:hlinkClick r:id="rId3"/>
              </a:rPr>
              <a:t>https://www.youtube.com/watch?v=6IJuLtj3400&amp;list=PL7yYIG1eq9bRWBbc8xcwoRwLu1Dyc7qP0&amp;index=1</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1</a:t>
            </a:fld>
            <a:endParaRPr lang="en-GB"/>
          </a:p>
        </p:txBody>
      </p:sp>
    </p:spTree>
    <p:extLst>
      <p:ext uri="{BB962C8B-B14F-4D97-AF65-F5344CB8AC3E}">
        <p14:creationId xmlns:p14="http://schemas.microsoft.com/office/powerpoint/2010/main" val="42366445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Sauter, M., </a:t>
            </a:r>
            <a:r>
              <a:rPr lang="en-GB" sz="1200" b="0" i="0" kern="1200" dirty="0" err="1">
                <a:solidFill>
                  <a:schemeClr val="tx1"/>
                </a:solidFill>
                <a:effectLst/>
                <a:latin typeface="+mn-lt"/>
                <a:ea typeface="+mn-ea"/>
                <a:cs typeface="+mn-cs"/>
              </a:rPr>
              <a:t>Draschkow</a:t>
            </a:r>
            <a:r>
              <a:rPr lang="en-GB" sz="1200" b="0" i="0" kern="1200" dirty="0">
                <a:solidFill>
                  <a:schemeClr val="tx1"/>
                </a:solidFill>
                <a:effectLst/>
                <a:latin typeface="+mn-lt"/>
                <a:ea typeface="+mn-ea"/>
                <a:cs typeface="+mn-cs"/>
              </a:rPr>
              <a:t>, D., &amp; Mack, W. (2020). Building, hosting and recruiting: A brief introduction to running </a:t>
            </a:r>
            <a:r>
              <a:rPr lang="en-GB" sz="1200" b="0" i="0" kern="1200" dirty="0" err="1">
                <a:solidFill>
                  <a:schemeClr val="tx1"/>
                </a:solidFill>
                <a:effectLst/>
                <a:latin typeface="+mn-lt"/>
                <a:ea typeface="+mn-ea"/>
                <a:cs typeface="+mn-cs"/>
              </a:rPr>
              <a:t>behavioral</a:t>
            </a:r>
            <a:r>
              <a:rPr lang="en-GB" sz="1200" b="0" i="0" kern="1200" dirty="0">
                <a:solidFill>
                  <a:schemeClr val="tx1"/>
                </a:solidFill>
                <a:effectLst/>
                <a:latin typeface="+mn-lt"/>
                <a:ea typeface="+mn-ea"/>
                <a:cs typeface="+mn-cs"/>
              </a:rPr>
              <a:t> experiments online. </a:t>
            </a:r>
            <a:r>
              <a:rPr lang="en-GB" sz="1200" b="0" i="1" kern="1200" dirty="0">
                <a:solidFill>
                  <a:schemeClr val="tx1"/>
                </a:solidFill>
                <a:effectLst/>
                <a:latin typeface="+mn-lt"/>
                <a:ea typeface="+mn-ea"/>
                <a:cs typeface="+mn-cs"/>
              </a:rPr>
              <a:t>Brain sciences</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10</a:t>
            </a:r>
            <a:r>
              <a:rPr lang="en-GB" sz="1200" b="0" i="0" kern="1200" dirty="0">
                <a:solidFill>
                  <a:schemeClr val="tx1"/>
                </a:solidFill>
                <a:effectLst/>
                <a:latin typeface="+mn-lt"/>
                <a:ea typeface="+mn-ea"/>
                <a:cs typeface="+mn-cs"/>
              </a:rPr>
              <a:t>(4), 251.</a:t>
            </a:r>
            <a:endParaRPr lang="en-GB" dirty="0"/>
          </a:p>
        </p:txBody>
      </p:sp>
      <p:sp>
        <p:nvSpPr>
          <p:cNvPr id="4" name="Slide Number Placeholder 3"/>
          <p:cNvSpPr>
            <a:spLocks noGrp="1"/>
          </p:cNvSpPr>
          <p:nvPr>
            <p:ph type="sldNum" sz="quarter" idx="5"/>
          </p:nvPr>
        </p:nvSpPr>
        <p:spPr/>
        <p:txBody>
          <a:bodyPr/>
          <a:lstStyle/>
          <a:p>
            <a:fld id="{A2D3E695-B794-4237-A21C-8216AB230C1D}" type="slidenum">
              <a:rPr lang="en-GB" smtClean="0"/>
              <a:t>21</a:t>
            </a:fld>
            <a:endParaRPr lang="en-GB"/>
          </a:p>
        </p:txBody>
      </p:sp>
    </p:spTree>
    <p:extLst>
      <p:ext uri="{BB962C8B-B14F-4D97-AF65-F5344CB8AC3E}">
        <p14:creationId xmlns:p14="http://schemas.microsoft.com/office/powerpoint/2010/main" val="4122771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https://www.blackboxtoolkit.com/faq.html</a:t>
            </a:r>
          </a:p>
        </p:txBody>
      </p:sp>
      <p:sp>
        <p:nvSpPr>
          <p:cNvPr id="4" name="Slide Number Placeholder 3"/>
          <p:cNvSpPr>
            <a:spLocks noGrp="1"/>
          </p:cNvSpPr>
          <p:nvPr>
            <p:ph type="sldNum" sz="quarter" idx="5"/>
          </p:nvPr>
        </p:nvSpPr>
        <p:spPr/>
        <p:txBody>
          <a:bodyPr/>
          <a:lstStyle/>
          <a:p>
            <a:fld id="{A2D3E695-B794-4237-A21C-8216AB230C1D}" type="slidenum">
              <a:rPr lang="en-GB" smtClean="0"/>
              <a:t>22</a:t>
            </a:fld>
            <a:endParaRPr lang="en-GB"/>
          </a:p>
        </p:txBody>
      </p:sp>
    </p:spTree>
    <p:extLst>
      <p:ext uri="{BB962C8B-B14F-4D97-AF65-F5344CB8AC3E}">
        <p14:creationId xmlns:p14="http://schemas.microsoft.com/office/powerpoint/2010/main" val="439402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https://www.online-tech-tips.com/computer-tips/why-would-you-want-a-crt-monitor-in-2019/</a:t>
            </a:r>
          </a:p>
          <a:p>
            <a:endParaRPr lang="en-GB" dirty="0"/>
          </a:p>
          <a:p>
            <a:r>
              <a:rPr lang="en-GB" dirty="0"/>
              <a:t>LCD</a:t>
            </a:r>
          </a:p>
          <a:p>
            <a:r>
              <a:rPr lang="en-GB" dirty="0"/>
              <a:t>https://www.youtube.com/watch?v=0B79dGR19Tg</a:t>
            </a:r>
          </a:p>
          <a:p>
            <a:endParaRPr lang="en-GB" dirty="0"/>
          </a:p>
          <a:p>
            <a:r>
              <a:rPr lang="en-GB" dirty="0"/>
              <a:t>CRT</a:t>
            </a:r>
          </a:p>
          <a:p>
            <a:r>
              <a:rPr lang="en-GB" dirty="0"/>
              <a:t>https://www.youtube.com/watch?v=Gnl1vuwjHto</a:t>
            </a:r>
          </a:p>
          <a:p>
            <a:endParaRPr lang="et-EE" dirty="0"/>
          </a:p>
          <a:p>
            <a:endParaRPr lang="en-GB" dirty="0"/>
          </a:p>
          <a:p>
            <a:r>
              <a:rPr lang="en-GB" dirty="0"/>
              <a:t>1:08</a:t>
            </a:r>
          </a:p>
          <a:p>
            <a:r>
              <a:rPr lang="en-GB" dirty="0"/>
              <a:t>https://youtu.be/3BJU2drrtCM</a:t>
            </a:r>
            <a:endParaRPr lang="et-EE" dirty="0"/>
          </a:p>
          <a:p>
            <a:endParaRPr lang="et-EE" dirty="0"/>
          </a:p>
          <a:p>
            <a:r>
              <a:rPr lang="en-GB" sz="1200" b="1" i="0" kern="1200" dirty="0">
                <a:solidFill>
                  <a:schemeClr val="tx1"/>
                </a:solidFill>
                <a:effectLst/>
                <a:latin typeface="+mn-lt"/>
                <a:ea typeface="+mn-ea"/>
                <a:cs typeface="+mn-cs"/>
              </a:rPr>
              <a:t>Input lag on TFT monitors </a:t>
            </a:r>
          </a:p>
          <a:p>
            <a:r>
              <a:rPr lang="et-EE" dirty="0"/>
              <a:t>https://www.youtube.com/watch?v=TjePCW02U78</a:t>
            </a:r>
          </a:p>
          <a:p>
            <a:endParaRPr lang="et-EE" dirty="0"/>
          </a:p>
          <a:p>
            <a:endParaRPr lang="et-EE" dirty="0"/>
          </a:p>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23</a:t>
            </a:fld>
            <a:endParaRPr lang="en-GB"/>
          </a:p>
        </p:txBody>
      </p:sp>
    </p:spTree>
    <p:extLst>
      <p:ext uri="{BB962C8B-B14F-4D97-AF65-F5344CB8AC3E}">
        <p14:creationId xmlns:p14="http://schemas.microsoft.com/office/powerpoint/2010/main" val="860130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https://www.online-tech-tips.com/computer-tips/why-would-you-want-a-crt-monitor-in-2019/</a:t>
            </a:r>
          </a:p>
          <a:p>
            <a:endParaRPr lang="en-GB" dirty="0"/>
          </a:p>
          <a:p>
            <a:r>
              <a:rPr lang="en-GB" dirty="0"/>
              <a:t>LCD</a:t>
            </a:r>
          </a:p>
          <a:p>
            <a:r>
              <a:rPr lang="en-GB" dirty="0"/>
              <a:t>https://www.youtube.com/watch?v=0B79dGR19Tg</a:t>
            </a:r>
          </a:p>
          <a:p>
            <a:endParaRPr lang="en-GB" dirty="0"/>
          </a:p>
          <a:p>
            <a:r>
              <a:rPr lang="en-GB" dirty="0"/>
              <a:t>CRT</a:t>
            </a:r>
          </a:p>
          <a:p>
            <a:r>
              <a:rPr lang="en-GB" dirty="0"/>
              <a:t>https://www.youtube.com/watch?v=Gnl1vuwjHto</a:t>
            </a:r>
          </a:p>
          <a:p>
            <a:endParaRPr lang="et-EE" dirty="0"/>
          </a:p>
          <a:p>
            <a:endParaRPr lang="en-GB" dirty="0"/>
          </a:p>
          <a:p>
            <a:r>
              <a:rPr lang="en-GB" dirty="0"/>
              <a:t>1:08</a:t>
            </a:r>
          </a:p>
          <a:p>
            <a:r>
              <a:rPr lang="en-GB" dirty="0"/>
              <a:t>https://youtu.be/3BJU2drrtCM</a:t>
            </a:r>
            <a:endParaRPr lang="et-EE" dirty="0"/>
          </a:p>
          <a:p>
            <a:endParaRPr lang="et-EE" dirty="0"/>
          </a:p>
          <a:p>
            <a:r>
              <a:rPr lang="en-GB" sz="1200" b="1" i="0" kern="1200" dirty="0">
                <a:solidFill>
                  <a:schemeClr val="tx1"/>
                </a:solidFill>
                <a:effectLst/>
                <a:latin typeface="+mn-lt"/>
                <a:ea typeface="+mn-ea"/>
                <a:cs typeface="+mn-cs"/>
              </a:rPr>
              <a:t>Input lag on TFT monitors </a:t>
            </a:r>
          </a:p>
          <a:p>
            <a:r>
              <a:rPr lang="et-EE" dirty="0"/>
              <a:t>https://www.youtube.com/watch?v=TjePCW02U78</a:t>
            </a:r>
          </a:p>
          <a:p>
            <a:endParaRPr lang="et-EE" dirty="0"/>
          </a:p>
          <a:p>
            <a:endParaRPr lang="et-EE" dirty="0"/>
          </a:p>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24</a:t>
            </a:fld>
            <a:endParaRPr lang="en-GB"/>
          </a:p>
        </p:txBody>
      </p:sp>
    </p:spTree>
    <p:extLst>
      <p:ext uri="{BB962C8B-B14F-4D97-AF65-F5344CB8AC3E}">
        <p14:creationId xmlns:p14="http://schemas.microsoft.com/office/powerpoint/2010/main" val="3799959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kern="1200" dirty="0">
                <a:solidFill>
                  <a:srgbClr val="222222"/>
                </a:solidFill>
                <a:latin typeface="+mn-lt"/>
                <a:ea typeface="+mn-ea"/>
                <a:cs typeface="+mn-cs"/>
              </a:rPr>
              <a:t>Peirce, J., &amp; MacAskill, M. (2018). </a:t>
            </a:r>
            <a:r>
              <a:rPr lang="en-GB" sz="1000" i="1" kern="1200" dirty="0">
                <a:solidFill>
                  <a:srgbClr val="222222"/>
                </a:solidFill>
                <a:latin typeface="+mn-lt"/>
                <a:ea typeface="+mn-ea"/>
                <a:cs typeface="+mn-cs"/>
              </a:rPr>
              <a:t>Building experiments in PsychoPy</a:t>
            </a:r>
            <a:r>
              <a:rPr lang="en-GB" sz="1000" kern="1200" dirty="0">
                <a:solidFill>
                  <a:srgbClr val="222222"/>
                </a:solidFill>
                <a:latin typeface="+mn-lt"/>
                <a:ea typeface="+mn-ea"/>
                <a:cs typeface="+mn-cs"/>
              </a:rPr>
              <a:t>. Sage.</a:t>
            </a:r>
            <a:endParaRPr lang="en-GB" sz="1000" kern="1200" dirty="0">
              <a:solidFill>
                <a:schemeClr val="tx1"/>
              </a:solidFill>
              <a:latin typeface="+mn-lt"/>
              <a:ea typeface="+mn-ea"/>
              <a:cs typeface="+mn-cs"/>
            </a:endParaRPr>
          </a:p>
          <a:p>
            <a:endParaRPr lang="et-EE" dirty="0"/>
          </a:p>
          <a:p>
            <a:endParaRPr lang="et-EE" dirty="0"/>
          </a:p>
          <a:p>
            <a:r>
              <a:rPr lang="en-GB" dirty="0"/>
              <a:t>https://www.online-tech-tips.com/computer-tips/why-would-you-want-a-crt-monitor-in-2019/</a:t>
            </a:r>
          </a:p>
          <a:p>
            <a:endParaRPr lang="en-GB" dirty="0"/>
          </a:p>
          <a:p>
            <a:r>
              <a:rPr lang="en-GB" dirty="0"/>
              <a:t>LCD</a:t>
            </a:r>
          </a:p>
          <a:p>
            <a:r>
              <a:rPr lang="en-GB" dirty="0"/>
              <a:t>https://www.youtube.com/watch?v=0B79dGR19Tg</a:t>
            </a:r>
          </a:p>
          <a:p>
            <a:endParaRPr lang="en-GB" dirty="0"/>
          </a:p>
          <a:p>
            <a:r>
              <a:rPr lang="en-GB" dirty="0"/>
              <a:t>CRT</a:t>
            </a:r>
          </a:p>
          <a:p>
            <a:r>
              <a:rPr lang="en-GB" dirty="0"/>
              <a:t>https://www.youtube.com/watch?v=Gnl1vuwjHto</a:t>
            </a:r>
          </a:p>
          <a:p>
            <a:endParaRPr lang="en-GB" dirty="0"/>
          </a:p>
          <a:p>
            <a:r>
              <a:rPr lang="en-GB" dirty="0"/>
              <a:t>1:44</a:t>
            </a:r>
          </a:p>
          <a:p>
            <a:r>
              <a:rPr lang="en-GB" dirty="0"/>
              <a:t>https://www.youtube.com/watch?v=3BJU2drrtCM</a:t>
            </a:r>
          </a:p>
          <a:p>
            <a:endParaRPr lang="en-GB" dirty="0"/>
          </a:p>
          <a:p>
            <a:r>
              <a:rPr lang="en-GB" dirty="0"/>
              <a:t>2:18</a:t>
            </a:r>
          </a:p>
          <a:p>
            <a:r>
              <a:rPr lang="en-GB" dirty="0"/>
              <a:t>https://www.youtube.com/watch?v=3BJU2drrtCM</a:t>
            </a:r>
          </a:p>
          <a:p>
            <a:endParaRPr lang="en-GB" dirty="0"/>
          </a:p>
          <a:p>
            <a:r>
              <a:rPr lang="en-GB" dirty="0"/>
              <a:t>1:08</a:t>
            </a:r>
          </a:p>
          <a:p>
            <a:r>
              <a:rPr lang="en-GB" dirty="0"/>
              <a:t>https://youtu.be/3BJU2drrtCM?t=428</a:t>
            </a:r>
          </a:p>
        </p:txBody>
      </p:sp>
      <p:sp>
        <p:nvSpPr>
          <p:cNvPr id="4" name="Slide Number Placeholder 3"/>
          <p:cNvSpPr>
            <a:spLocks noGrp="1"/>
          </p:cNvSpPr>
          <p:nvPr>
            <p:ph type="sldNum" sz="quarter" idx="5"/>
          </p:nvPr>
        </p:nvSpPr>
        <p:spPr/>
        <p:txBody>
          <a:bodyPr/>
          <a:lstStyle/>
          <a:p>
            <a:fld id="{C70DBB40-07F4-41F1-A3FA-47B5165E7B3E}" type="slidenum">
              <a:rPr lang="en-GB" smtClean="0"/>
              <a:t>25</a:t>
            </a:fld>
            <a:endParaRPr lang="en-GB"/>
          </a:p>
        </p:txBody>
      </p:sp>
    </p:spTree>
    <p:extLst>
      <p:ext uri="{BB962C8B-B14F-4D97-AF65-F5344CB8AC3E}">
        <p14:creationId xmlns:p14="http://schemas.microsoft.com/office/powerpoint/2010/main" val="1113177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kern="1200" dirty="0">
                <a:solidFill>
                  <a:srgbClr val="222222"/>
                </a:solidFill>
                <a:latin typeface="+mn-lt"/>
                <a:ea typeface="+mn-ea"/>
                <a:cs typeface="+mn-cs"/>
              </a:rPr>
              <a:t>Peirce, J., &amp; MacAskill, M. (2018). </a:t>
            </a:r>
            <a:r>
              <a:rPr lang="en-GB" sz="1000" i="1" kern="1200" dirty="0">
                <a:solidFill>
                  <a:srgbClr val="222222"/>
                </a:solidFill>
                <a:latin typeface="+mn-lt"/>
                <a:ea typeface="+mn-ea"/>
                <a:cs typeface="+mn-cs"/>
              </a:rPr>
              <a:t>Building experiments in PsychoPy</a:t>
            </a:r>
            <a:r>
              <a:rPr lang="en-GB" sz="1000" kern="1200" dirty="0">
                <a:solidFill>
                  <a:srgbClr val="222222"/>
                </a:solidFill>
                <a:latin typeface="+mn-lt"/>
                <a:ea typeface="+mn-ea"/>
                <a:cs typeface="+mn-cs"/>
              </a:rPr>
              <a:t>. Sage.</a:t>
            </a:r>
            <a:endParaRPr lang="en-GB" sz="1000" kern="1200" dirty="0">
              <a:solidFill>
                <a:schemeClr val="tx1"/>
              </a:solidFill>
              <a:latin typeface="+mn-lt"/>
              <a:ea typeface="+mn-ea"/>
              <a:cs typeface="+mn-cs"/>
            </a:endParaRPr>
          </a:p>
          <a:p>
            <a:endParaRPr lang="et-EE" dirty="0"/>
          </a:p>
          <a:p>
            <a:endParaRPr lang="et-EE" dirty="0"/>
          </a:p>
          <a:p>
            <a:r>
              <a:rPr lang="en-GB" dirty="0"/>
              <a:t>https://www.online-tech-tips.com/computer-tips/why-would-you-want-a-crt-monitor-in-2019/</a:t>
            </a:r>
          </a:p>
          <a:p>
            <a:endParaRPr lang="en-GB" dirty="0"/>
          </a:p>
          <a:p>
            <a:r>
              <a:rPr lang="en-GB" dirty="0"/>
              <a:t>LCD</a:t>
            </a:r>
          </a:p>
          <a:p>
            <a:r>
              <a:rPr lang="en-GB" dirty="0"/>
              <a:t>https://www.youtube.com/watch?v=0B79dGR19Tg</a:t>
            </a:r>
          </a:p>
          <a:p>
            <a:endParaRPr lang="en-GB" dirty="0"/>
          </a:p>
          <a:p>
            <a:r>
              <a:rPr lang="en-GB" dirty="0"/>
              <a:t>CRT</a:t>
            </a:r>
          </a:p>
          <a:p>
            <a:r>
              <a:rPr lang="en-GB" dirty="0"/>
              <a:t>https://www.youtube.com/watch?v=Gnl1vuwjHto</a:t>
            </a:r>
          </a:p>
          <a:p>
            <a:endParaRPr lang="en-GB" dirty="0"/>
          </a:p>
          <a:p>
            <a:r>
              <a:rPr lang="en-GB" dirty="0"/>
              <a:t>1:44</a:t>
            </a:r>
          </a:p>
          <a:p>
            <a:r>
              <a:rPr lang="en-GB" dirty="0"/>
              <a:t>https://www.youtube.com/watch?v=3BJU2drrtCM</a:t>
            </a:r>
          </a:p>
          <a:p>
            <a:endParaRPr lang="en-GB" dirty="0"/>
          </a:p>
          <a:p>
            <a:r>
              <a:rPr lang="en-GB" dirty="0"/>
              <a:t>2:18</a:t>
            </a:r>
          </a:p>
          <a:p>
            <a:r>
              <a:rPr lang="en-GB" dirty="0"/>
              <a:t>https://www.youtube.com/watch?v=3BJU2drrtCM</a:t>
            </a:r>
          </a:p>
          <a:p>
            <a:endParaRPr lang="en-GB" dirty="0"/>
          </a:p>
          <a:p>
            <a:r>
              <a:rPr lang="en-GB" dirty="0"/>
              <a:t>1:08</a:t>
            </a:r>
          </a:p>
          <a:p>
            <a:r>
              <a:rPr lang="en-GB" dirty="0"/>
              <a:t>https://youtu.be/3BJU2drrtCM?t=428</a:t>
            </a:r>
          </a:p>
        </p:txBody>
      </p:sp>
      <p:sp>
        <p:nvSpPr>
          <p:cNvPr id="4" name="Slide Number Placeholder 3"/>
          <p:cNvSpPr>
            <a:spLocks noGrp="1"/>
          </p:cNvSpPr>
          <p:nvPr>
            <p:ph type="sldNum" sz="quarter" idx="5"/>
          </p:nvPr>
        </p:nvSpPr>
        <p:spPr/>
        <p:txBody>
          <a:bodyPr/>
          <a:lstStyle/>
          <a:p>
            <a:fld id="{C70DBB40-07F4-41F1-A3FA-47B5165E7B3E}" type="slidenum">
              <a:rPr lang="en-GB" smtClean="0"/>
              <a:t>26</a:t>
            </a:fld>
            <a:endParaRPr lang="en-GB"/>
          </a:p>
        </p:txBody>
      </p:sp>
    </p:spTree>
    <p:extLst>
      <p:ext uri="{BB962C8B-B14F-4D97-AF65-F5344CB8AC3E}">
        <p14:creationId xmlns:p14="http://schemas.microsoft.com/office/powerpoint/2010/main" val="2014923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kern="1200" dirty="0">
                <a:solidFill>
                  <a:srgbClr val="222222"/>
                </a:solidFill>
                <a:latin typeface="+mn-lt"/>
                <a:ea typeface="+mn-ea"/>
                <a:cs typeface="+mn-cs"/>
              </a:rPr>
              <a:t>Peirce, J., &amp; MacAskill, M. (2018). </a:t>
            </a:r>
            <a:r>
              <a:rPr lang="en-GB" sz="1000" i="1" kern="1200" dirty="0">
                <a:solidFill>
                  <a:srgbClr val="222222"/>
                </a:solidFill>
                <a:latin typeface="+mn-lt"/>
                <a:ea typeface="+mn-ea"/>
                <a:cs typeface="+mn-cs"/>
              </a:rPr>
              <a:t>Building experiments in PsychoPy</a:t>
            </a:r>
            <a:r>
              <a:rPr lang="en-GB" sz="1000" kern="1200" dirty="0">
                <a:solidFill>
                  <a:srgbClr val="222222"/>
                </a:solidFill>
                <a:latin typeface="+mn-lt"/>
                <a:ea typeface="+mn-ea"/>
                <a:cs typeface="+mn-cs"/>
              </a:rPr>
              <a:t>. Sage.</a:t>
            </a:r>
            <a:endParaRPr lang="en-GB" sz="1000" kern="1200" dirty="0">
              <a:solidFill>
                <a:schemeClr val="tx1"/>
              </a:solidFill>
              <a:latin typeface="+mn-lt"/>
              <a:ea typeface="+mn-ea"/>
              <a:cs typeface="+mn-cs"/>
            </a:endParaRPr>
          </a:p>
          <a:p>
            <a:endParaRPr lang="et-EE" dirty="0"/>
          </a:p>
          <a:p>
            <a:endParaRPr lang="et-EE" dirty="0"/>
          </a:p>
          <a:p>
            <a:r>
              <a:rPr lang="en-GB" dirty="0"/>
              <a:t>https://www.online-tech-tips.com/computer-tips/why-would-you-want-a-crt-monitor-in-2019/</a:t>
            </a:r>
          </a:p>
          <a:p>
            <a:endParaRPr lang="en-GB" dirty="0"/>
          </a:p>
          <a:p>
            <a:r>
              <a:rPr lang="en-GB" dirty="0"/>
              <a:t>LCD</a:t>
            </a:r>
          </a:p>
          <a:p>
            <a:r>
              <a:rPr lang="en-GB" dirty="0"/>
              <a:t>https://www.youtube.com/watch?v=0B79dGR19Tg</a:t>
            </a:r>
          </a:p>
          <a:p>
            <a:endParaRPr lang="en-GB" dirty="0"/>
          </a:p>
          <a:p>
            <a:r>
              <a:rPr lang="en-GB" dirty="0"/>
              <a:t>CRT</a:t>
            </a:r>
          </a:p>
          <a:p>
            <a:r>
              <a:rPr lang="en-GB" dirty="0"/>
              <a:t>https://www.youtube.com/watch?v=Gnl1vuwjHto</a:t>
            </a:r>
          </a:p>
          <a:p>
            <a:endParaRPr lang="en-GB" dirty="0"/>
          </a:p>
          <a:p>
            <a:r>
              <a:rPr lang="en-GB" dirty="0"/>
              <a:t>1:44</a:t>
            </a:r>
          </a:p>
          <a:p>
            <a:r>
              <a:rPr lang="en-GB" dirty="0"/>
              <a:t>https://www.youtube.com/watch?v=3BJU2drrtCM</a:t>
            </a:r>
          </a:p>
          <a:p>
            <a:endParaRPr lang="en-GB" dirty="0"/>
          </a:p>
          <a:p>
            <a:r>
              <a:rPr lang="en-GB" dirty="0"/>
              <a:t>2:18</a:t>
            </a:r>
          </a:p>
          <a:p>
            <a:r>
              <a:rPr lang="en-GB" dirty="0"/>
              <a:t>https://www.youtube.com/watch?v=3BJU2drrtCM</a:t>
            </a:r>
          </a:p>
          <a:p>
            <a:endParaRPr lang="en-GB" dirty="0"/>
          </a:p>
          <a:p>
            <a:r>
              <a:rPr lang="en-GB" dirty="0"/>
              <a:t>1:08</a:t>
            </a:r>
          </a:p>
          <a:p>
            <a:r>
              <a:rPr lang="en-GB" dirty="0"/>
              <a:t>https://youtu.be/3BJU2drrtCM?t=428</a:t>
            </a:r>
          </a:p>
        </p:txBody>
      </p:sp>
      <p:sp>
        <p:nvSpPr>
          <p:cNvPr id="4" name="Slide Number Placeholder 3"/>
          <p:cNvSpPr>
            <a:spLocks noGrp="1"/>
          </p:cNvSpPr>
          <p:nvPr>
            <p:ph type="sldNum" sz="quarter" idx="5"/>
          </p:nvPr>
        </p:nvSpPr>
        <p:spPr/>
        <p:txBody>
          <a:bodyPr/>
          <a:lstStyle/>
          <a:p>
            <a:fld id="{C70DBB40-07F4-41F1-A3FA-47B5165E7B3E}" type="slidenum">
              <a:rPr lang="en-GB" smtClean="0"/>
              <a:t>27</a:t>
            </a:fld>
            <a:endParaRPr lang="en-GB"/>
          </a:p>
        </p:txBody>
      </p:sp>
    </p:spTree>
    <p:extLst>
      <p:ext uri="{BB962C8B-B14F-4D97-AF65-F5344CB8AC3E}">
        <p14:creationId xmlns:p14="http://schemas.microsoft.com/office/powerpoint/2010/main" val="10131390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kern="1200" dirty="0">
                <a:solidFill>
                  <a:srgbClr val="222222"/>
                </a:solidFill>
                <a:latin typeface="+mn-lt"/>
                <a:ea typeface="+mn-ea"/>
                <a:cs typeface="+mn-cs"/>
              </a:rPr>
              <a:t>Peirce, J., &amp; MacAskill, M. (2018). </a:t>
            </a:r>
            <a:r>
              <a:rPr lang="en-GB" sz="1000" i="1" kern="1200" dirty="0">
                <a:solidFill>
                  <a:srgbClr val="222222"/>
                </a:solidFill>
                <a:latin typeface="+mn-lt"/>
                <a:ea typeface="+mn-ea"/>
                <a:cs typeface="+mn-cs"/>
              </a:rPr>
              <a:t>Building experiments in PsychoPy</a:t>
            </a:r>
            <a:r>
              <a:rPr lang="en-GB" sz="1000" kern="1200" dirty="0">
                <a:solidFill>
                  <a:srgbClr val="222222"/>
                </a:solidFill>
                <a:latin typeface="+mn-lt"/>
                <a:ea typeface="+mn-ea"/>
                <a:cs typeface="+mn-cs"/>
              </a:rPr>
              <a:t>. Sage.</a:t>
            </a:r>
            <a:endParaRPr lang="en-GB" sz="1000" kern="1200" dirty="0">
              <a:solidFill>
                <a:schemeClr val="tx1"/>
              </a:solidFill>
              <a:latin typeface="+mn-lt"/>
              <a:ea typeface="+mn-ea"/>
              <a:cs typeface="+mn-cs"/>
            </a:endParaRPr>
          </a:p>
          <a:p>
            <a:endParaRPr lang="et-EE" dirty="0"/>
          </a:p>
          <a:p>
            <a:endParaRPr lang="et-EE" dirty="0"/>
          </a:p>
          <a:p>
            <a:r>
              <a:rPr lang="en-GB" dirty="0"/>
              <a:t>https://www.online-tech-tips.com/computer-tips/why-would-you-want-a-crt-monitor-in-2019/</a:t>
            </a:r>
          </a:p>
          <a:p>
            <a:endParaRPr lang="en-GB" dirty="0"/>
          </a:p>
          <a:p>
            <a:r>
              <a:rPr lang="en-GB" dirty="0"/>
              <a:t>LCD</a:t>
            </a:r>
          </a:p>
          <a:p>
            <a:r>
              <a:rPr lang="en-GB" dirty="0"/>
              <a:t>https://www.youtube.com/watch?v=0B79dGR19Tg</a:t>
            </a:r>
          </a:p>
          <a:p>
            <a:endParaRPr lang="en-GB" dirty="0"/>
          </a:p>
          <a:p>
            <a:r>
              <a:rPr lang="en-GB" dirty="0"/>
              <a:t>CRT</a:t>
            </a:r>
          </a:p>
          <a:p>
            <a:r>
              <a:rPr lang="en-GB" dirty="0"/>
              <a:t>https://www.youtube.com/watch?v=Gnl1vuwjHto</a:t>
            </a:r>
          </a:p>
          <a:p>
            <a:endParaRPr lang="en-GB" dirty="0"/>
          </a:p>
          <a:p>
            <a:r>
              <a:rPr lang="en-GB" dirty="0"/>
              <a:t>1:44</a:t>
            </a:r>
          </a:p>
          <a:p>
            <a:r>
              <a:rPr lang="en-GB" dirty="0"/>
              <a:t>https://www.youtube.com/watch?v=3BJU2drrtCM</a:t>
            </a:r>
          </a:p>
          <a:p>
            <a:endParaRPr lang="en-GB" dirty="0"/>
          </a:p>
          <a:p>
            <a:r>
              <a:rPr lang="en-GB" dirty="0"/>
              <a:t>2:18</a:t>
            </a:r>
          </a:p>
          <a:p>
            <a:r>
              <a:rPr lang="en-GB" dirty="0"/>
              <a:t>https://www.youtube.com/watch?v=3BJU2drrtCM</a:t>
            </a:r>
          </a:p>
          <a:p>
            <a:endParaRPr lang="en-GB" dirty="0"/>
          </a:p>
          <a:p>
            <a:r>
              <a:rPr lang="en-GB" dirty="0"/>
              <a:t>1:08</a:t>
            </a:r>
          </a:p>
          <a:p>
            <a:r>
              <a:rPr lang="en-GB" dirty="0"/>
              <a:t>https://youtu.be/3BJU2drrtCM?t=428</a:t>
            </a:r>
          </a:p>
        </p:txBody>
      </p:sp>
      <p:sp>
        <p:nvSpPr>
          <p:cNvPr id="4" name="Slide Number Placeholder 3"/>
          <p:cNvSpPr>
            <a:spLocks noGrp="1"/>
          </p:cNvSpPr>
          <p:nvPr>
            <p:ph type="sldNum" sz="quarter" idx="5"/>
          </p:nvPr>
        </p:nvSpPr>
        <p:spPr/>
        <p:txBody>
          <a:bodyPr/>
          <a:lstStyle/>
          <a:p>
            <a:fld id="{C70DBB40-07F4-41F1-A3FA-47B5165E7B3E}" type="slidenum">
              <a:rPr lang="en-GB" smtClean="0"/>
              <a:t>28</a:t>
            </a:fld>
            <a:endParaRPr lang="en-GB"/>
          </a:p>
        </p:txBody>
      </p:sp>
    </p:spTree>
    <p:extLst>
      <p:ext uri="{BB962C8B-B14F-4D97-AF65-F5344CB8AC3E}">
        <p14:creationId xmlns:p14="http://schemas.microsoft.com/office/powerpoint/2010/main" val="25097610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kern="1200" dirty="0">
                <a:solidFill>
                  <a:srgbClr val="222222"/>
                </a:solidFill>
                <a:latin typeface="+mn-lt"/>
                <a:ea typeface="+mn-ea"/>
                <a:cs typeface="+mn-cs"/>
              </a:rPr>
              <a:t>Peirce, J., &amp; MacAskill, M. (2018). </a:t>
            </a:r>
            <a:r>
              <a:rPr lang="en-GB" sz="1000" i="1" kern="1200" dirty="0">
                <a:solidFill>
                  <a:srgbClr val="222222"/>
                </a:solidFill>
                <a:latin typeface="+mn-lt"/>
                <a:ea typeface="+mn-ea"/>
                <a:cs typeface="+mn-cs"/>
              </a:rPr>
              <a:t>Building experiments in PsychoPy</a:t>
            </a:r>
            <a:r>
              <a:rPr lang="en-GB" sz="1000" kern="1200" dirty="0">
                <a:solidFill>
                  <a:srgbClr val="222222"/>
                </a:solidFill>
                <a:latin typeface="+mn-lt"/>
                <a:ea typeface="+mn-ea"/>
                <a:cs typeface="+mn-cs"/>
              </a:rPr>
              <a:t>. Sage.</a:t>
            </a:r>
            <a:endParaRPr lang="en-GB" sz="1000" kern="1200" dirty="0">
              <a:solidFill>
                <a:schemeClr val="tx1"/>
              </a:solidFill>
              <a:latin typeface="+mn-lt"/>
              <a:ea typeface="+mn-ea"/>
              <a:cs typeface="+mn-cs"/>
            </a:endParaRPr>
          </a:p>
          <a:p>
            <a:endParaRPr lang="et-EE" dirty="0"/>
          </a:p>
          <a:p>
            <a:endParaRPr lang="et-EE" dirty="0"/>
          </a:p>
          <a:p>
            <a:r>
              <a:rPr lang="en-GB" dirty="0"/>
              <a:t>https://www.online-tech-tips.com/computer-tips/why-would-you-want-a-crt-monitor-in-2019/</a:t>
            </a:r>
          </a:p>
          <a:p>
            <a:endParaRPr lang="en-GB" dirty="0"/>
          </a:p>
          <a:p>
            <a:r>
              <a:rPr lang="en-GB" dirty="0"/>
              <a:t>LCD</a:t>
            </a:r>
          </a:p>
          <a:p>
            <a:r>
              <a:rPr lang="en-GB" dirty="0"/>
              <a:t>https://www.youtube.com/watch?v=0B79dGR19Tg</a:t>
            </a:r>
          </a:p>
          <a:p>
            <a:endParaRPr lang="en-GB" dirty="0"/>
          </a:p>
          <a:p>
            <a:r>
              <a:rPr lang="en-GB" dirty="0"/>
              <a:t>CRT</a:t>
            </a:r>
          </a:p>
          <a:p>
            <a:r>
              <a:rPr lang="en-GB" dirty="0"/>
              <a:t>https://www.youtube.com/watch?v=Gnl1vuwjHto</a:t>
            </a:r>
          </a:p>
          <a:p>
            <a:endParaRPr lang="et-EE" dirty="0"/>
          </a:p>
          <a:p>
            <a:endParaRPr lang="en-GB" dirty="0"/>
          </a:p>
          <a:p>
            <a:r>
              <a:rPr lang="en-GB" dirty="0"/>
              <a:t>1:08</a:t>
            </a:r>
          </a:p>
          <a:p>
            <a:r>
              <a:rPr lang="en-GB" dirty="0"/>
              <a:t>https://youtu.be/3BJU2drrtCM</a:t>
            </a:r>
            <a:endParaRPr lang="et-EE" dirty="0"/>
          </a:p>
          <a:p>
            <a:endParaRPr lang="et-EE" dirty="0"/>
          </a:p>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29</a:t>
            </a:fld>
            <a:endParaRPr lang="en-GB"/>
          </a:p>
        </p:txBody>
      </p:sp>
    </p:spTree>
    <p:extLst>
      <p:ext uri="{BB962C8B-B14F-4D97-AF65-F5344CB8AC3E}">
        <p14:creationId xmlns:p14="http://schemas.microsoft.com/office/powerpoint/2010/main" val="33014712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kern="1200" dirty="0">
                <a:solidFill>
                  <a:srgbClr val="222222"/>
                </a:solidFill>
                <a:latin typeface="+mn-lt"/>
                <a:ea typeface="+mn-ea"/>
                <a:cs typeface="+mn-cs"/>
              </a:rPr>
              <a:t>Peirce, J., &amp; MacAskill, M. (2018). </a:t>
            </a:r>
            <a:r>
              <a:rPr lang="en-GB" sz="1000" i="1" kern="1200" dirty="0">
                <a:solidFill>
                  <a:srgbClr val="222222"/>
                </a:solidFill>
                <a:latin typeface="+mn-lt"/>
                <a:ea typeface="+mn-ea"/>
                <a:cs typeface="+mn-cs"/>
              </a:rPr>
              <a:t>Building experiments in PsychoPy</a:t>
            </a:r>
            <a:r>
              <a:rPr lang="en-GB" sz="1000" kern="1200" dirty="0">
                <a:solidFill>
                  <a:srgbClr val="222222"/>
                </a:solidFill>
                <a:latin typeface="+mn-lt"/>
                <a:ea typeface="+mn-ea"/>
                <a:cs typeface="+mn-cs"/>
              </a:rPr>
              <a:t>. Sage.</a:t>
            </a:r>
            <a:endParaRPr lang="en-GB" sz="1000" kern="1200" dirty="0">
              <a:solidFill>
                <a:schemeClr val="tx1"/>
              </a:solidFill>
              <a:latin typeface="+mn-lt"/>
              <a:ea typeface="+mn-ea"/>
              <a:cs typeface="+mn-cs"/>
            </a:endParaRPr>
          </a:p>
          <a:p>
            <a:endParaRPr lang="et-EE" dirty="0"/>
          </a:p>
          <a:p>
            <a:endParaRPr lang="et-EE" dirty="0"/>
          </a:p>
          <a:p>
            <a:r>
              <a:rPr lang="en-GB" dirty="0"/>
              <a:t>https://www.online-tech-tips.com/computer-tips/why-would-you-want-a-crt-monitor-in-2019/</a:t>
            </a:r>
          </a:p>
          <a:p>
            <a:endParaRPr lang="en-GB" dirty="0"/>
          </a:p>
          <a:p>
            <a:r>
              <a:rPr lang="en-GB" dirty="0"/>
              <a:t>LCD</a:t>
            </a:r>
          </a:p>
          <a:p>
            <a:r>
              <a:rPr lang="en-GB" dirty="0"/>
              <a:t>https://www.youtube.com/watch?v=0B79dGR19Tg</a:t>
            </a:r>
          </a:p>
          <a:p>
            <a:endParaRPr lang="en-GB" dirty="0"/>
          </a:p>
          <a:p>
            <a:r>
              <a:rPr lang="en-GB" dirty="0"/>
              <a:t>CRT</a:t>
            </a:r>
          </a:p>
          <a:p>
            <a:r>
              <a:rPr lang="en-GB" dirty="0"/>
              <a:t>https://www.youtube.com/watch?v=Gnl1vuwjHto</a:t>
            </a:r>
          </a:p>
          <a:p>
            <a:endParaRPr lang="et-EE" dirty="0"/>
          </a:p>
          <a:p>
            <a:endParaRPr lang="en-GB" dirty="0"/>
          </a:p>
          <a:p>
            <a:r>
              <a:rPr lang="en-GB" dirty="0"/>
              <a:t>1:08</a:t>
            </a:r>
          </a:p>
          <a:p>
            <a:r>
              <a:rPr lang="en-GB" dirty="0"/>
              <a:t>https://youtu.be/3BJU2drrtCM</a:t>
            </a:r>
            <a:endParaRPr lang="et-EE" dirty="0"/>
          </a:p>
          <a:p>
            <a:endParaRPr lang="et-EE" dirty="0"/>
          </a:p>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30</a:t>
            </a:fld>
            <a:endParaRPr lang="en-GB"/>
          </a:p>
        </p:txBody>
      </p:sp>
    </p:spTree>
    <p:extLst>
      <p:ext uri="{BB962C8B-B14F-4D97-AF65-F5344CB8AC3E}">
        <p14:creationId xmlns:p14="http://schemas.microsoft.com/office/powerpoint/2010/main" val="2782187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2D3E695-B794-4237-A21C-8216AB230C1D}" type="slidenum">
              <a:rPr lang="en-GB" smtClean="0"/>
              <a:t>5</a:t>
            </a:fld>
            <a:endParaRPr lang="en-GB"/>
          </a:p>
        </p:txBody>
      </p:sp>
    </p:spTree>
    <p:extLst>
      <p:ext uri="{BB962C8B-B14F-4D97-AF65-F5344CB8AC3E}">
        <p14:creationId xmlns:p14="http://schemas.microsoft.com/office/powerpoint/2010/main" val="13099020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In contrast, many laboratory-based studies, and nearly all web-based</a:t>
            </a:r>
            <a:r>
              <a:rPr lang="et-EE" sz="1200" b="0" i="0" u="none" strike="noStrike" kern="1200" baseline="0" dirty="0">
                <a:solidFill>
                  <a:schemeClr val="tx1"/>
                </a:solidFill>
                <a:latin typeface="+mn-lt"/>
                <a:ea typeface="+mn-ea"/>
                <a:cs typeface="+mn-cs"/>
              </a:rPr>
              <a:t> </a:t>
            </a:r>
            <a:r>
              <a:rPr lang="en-GB" sz="1200" b="0" i="0" u="none" strike="noStrike" kern="1200" baseline="0" dirty="0">
                <a:solidFill>
                  <a:schemeClr val="tx1"/>
                </a:solidFill>
                <a:latin typeface="+mn-lt"/>
                <a:ea typeface="+mn-ea"/>
                <a:cs typeface="+mn-cs"/>
              </a:rPr>
              <a:t>studies, are run with a standard USB keyboard, which can add further latencies of</a:t>
            </a:r>
            <a:r>
              <a:rPr lang="et-EE" sz="1200" b="0" i="0" u="none" strike="noStrike" kern="1200" baseline="0" dirty="0">
                <a:solidFill>
                  <a:schemeClr val="tx1"/>
                </a:solidFill>
                <a:latin typeface="+mn-lt"/>
                <a:ea typeface="+mn-ea"/>
                <a:cs typeface="+mn-cs"/>
              </a:rPr>
              <a:t> </a:t>
            </a:r>
            <a:r>
              <a:rPr lang="en-GB" sz="1200" b="0" i="0" u="none" strike="noStrike" kern="1200" baseline="0" dirty="0">
                <a:solidFill>
                  <a:schemeClr val="tx1"/>
                </a:solidFill>
                <a:latin typeface="+mn-lt"/>
                <a:ea typeface="+mn-ea"/>
                <a:cs typeface="+mn-cs"/>
              </a:rPr>
              <a:t>20–40 </a:t>
            </a:r>
            <a:r>
              <a:rPr lang="en-GB" sz="1200" b="0" i="0" u="none" strike="noStrike" kern="1200" baseline="0" dirty="0" err="1">
                <a:solidFill>
                  <a:schemeClr val="tx1"/>
                </a:solidFill>
                <a:latin typeface="+mn-lt"/>
                <a:ea typeface="+mn-ea"/>
                <a:cs typeface="+mn-cs"/>
              </a:rPr>
              <a:t>ms</a:t>
            </a:r>
            <a:r>
              <a:rPr lang="en-GB" sz="1200" b="0" i="0" u="none" strike="noStrike" kern="1200" baseline="0" dirty="0">
                <a:solidFill>
                  <a:schemeClr val="tx1"/>
                </a:solidFill>
                <a:latin typeface="+mn-lt"/>
                <a:ea typeface="+mn-ea"/>
                <a:cs typeface="+mn-cs"/>
              </a:rPr>
              <a:t>, depending on the keyboard (Neath et al., 2011).</a:t>
            </a:r>
            <a:endParaRPr lang="et-EE" sz="1200" b="0" i="0" u="none" strike="noStrike" kern="1200" baseline="0" dirty="0">
              <a:solidFill>
                <a:schemeClr val="tx1"/>
              </a:solidFill>
              <a:latin typeface="+mn-lt"/>
              <a:ea typeface="+mn-ea"/>
              <a:cs typeface="+mn-cs"/>
            </a:endParaRPr>
          </a:p>
          <a:p>
            <a:endParaRPr lang="et-EE" sz="1200" b="0" i="0" u="none" strike="noStrike" kern="1200" baseline="0" dirty="0">
              <a:solidFill>
                <a:schemeClr val="tx1"/>
              </a:solidFill>
              <a:latin typeface="+mn-lt"/>
              <a:ea typeface="+mn-ea"/>
              <a:cs typeface="+mn-cs"/>
            </a:endParaRPr>
          </a:p>
          <a:p>
            <a:r>
              <a:rPr lang="en-GB" sz="1200" b="0" i="0" kern="1200" dirty="0">
                <a:solidFill>
                  <a:schemeClr val="tx1"/>
                </a:solidFill>
                <a:effectLst/>
                <a:latin typeface="+mn-lt"/>
                <a:ea typeface="+mn-ea"/>
                <a:cs typeface="+mn-cs"/>
              </a:rPr>
              <a:t>Neath, I., Earle, A., Hallett, D., &amp; </a:t>
            </a:r>
            <a:r>
              <a:rPr lang="en-GB" sz="1200" b="0" i="0" kern="1200" dirty="0" err="1">
                <a:solidFill>
                  <a:schemeClr val="tx1"/>
                </a:solidFill>
                <a:effectLst/>
                <a:latin typeface="+mn-lt"/>
                <a:ea typeface="+mn-ea"/>
                <a:cs typeface="+mn-cs"/>
              </a:rPr>
              <a:t>Surprenant</a:t>
            </a:r>
            <a:r>
              <a:rPr lang="en-GB" sz="1200" b="0" i="0" kern="1200" dirty="0">
                <a:solidFill>
                  <a:schemeClr val="tx1"/>
                </a:solidFill>
                <a:effectLst/>
                <a:latin typeface="+mn-lt"/>
                <a:ea typeface="+mn-ea"/>
                <a:cs typeface="+mn-cs"/>
              </a:rPr>
              <a:t>, A. M. (2011). Response time accuracy in Apple Macintosh computers. </a:t>
            </a:r>
            <a:r>
              <a:rPr lang="en-GB" sz="1200" b="0" i="1" kern="1200" dirty="0" err="1">
                <a:solidFill>
                  <a:schemeClr val="tx1"/>
                </a:solidFill>
                <a:effectLst/>
                <a:latin typeface="+mn-lt"/>
                <a:ea typeface="+mn-ea"/>
                <a:cs typeface="+mn-cs"/>
              </a:rPr>
              <a:t>Behavior</a:t>
            </a:r>
            <a:r>
              <a:rPr lang="en-GB" sz="1200" b="0" i="1" kern="1200" dirty="0">
                <a:solidFill>
                  <a:schemeClr val="tx1"/>
                </a:solidFill>
                <a:effectLst/>
                <a:latin typeface="+mn-lt"/>
                <a:ea typeface="+mn-ea"/>
                <a:cs typeface="+mn-cs"/>
              </a:rPr>
              <a:t> research methods</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43</a:t>
            </a:r>
            <a:r>
              <a:rPr lang="en-GB" sz="1200" b="0" i="0" kern="1200" dirty="0">
                <a:solidFill>
                  <a:schemeClr val="tx1"/>
                </a:solidFill>
                <a:effectLst/>
                <a:latin typeface="+mn-lt"/>
                <a:ea typeface="+mn-ea"/>
                <a:cs typeface="+mn-cs"/>
              </a:rPr>
              <a:t>(2), 353-362.</a:t>
            </a:r>
            <a:endParaRPr lang="en-GB" dirty="0"/>
          </a:p>
        </p:txBody>
      </p:sp>
      <p:sp>
        <p:nvSpPr>
          <p:cNvPr id="4" name="Slide Number Placeholder 3"/>
          <p:cNvSpPr>
            <a:spLocks noGrp="1"/>
          </p:cNvSpPr>
          <p:nvPr>
            <p:ph type="sldNum" sz="quarter" idx="5"/>
          </p:nvPr>
        </p:nvSpPr>
        <p:spPr/>
        <p:txBody>
          <a:bodyPr/>
          <a:lstStyle/>
          <a:p>
            <a:fld id="{A2D3E695-B794-4237-A21C-8216AB230C1D}" type="slidenum">
              <a:rPr lang="en-GB" smtClean="0"/>
              <a:t>31</a:t>
            </a:fld>
            <a:endParaRPr lang="en-GB"/>
          </a:p>
        </p:txBody>
      </p:sp>
    </p:spTree>
    <p:extLst>
      <p:ext uri="{BB962C8B-B14F-4D97-AF65-F5344CB8AC3E}">
        <p14:creationId xmlns:p14="http://schemas.microsoft.com/office/powerpoint/2010/main" val="263191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Plant, R. R., &amp; Turner, G. (2009). Millisecond precision psychological research in a world of commodity computers: New hardware, new problems?. </a:t>
            </a:r>
            <a:r>
              <a:rPr lang="en-GB" sz="1200" b="0" i="1" kern="1200" dirty="0" err="1">
                <a:solidFill>
                  <a:schemeClr val="tx1"/>
                </a:solidFill>
                <a:effectLst/>
                <a:latin typeface="+mn-lt"/>
                <a:ea typeface="+mn-ea"/>
                <a:cs typeface="+mn-cs"/>
              </a:rPr>
              <a:t>Behavior</a:t>
            </a:r>
            <a:r>
              <a:rPr lang="en-GB" sz="1200" b="0" i="1" kern="1200" dirty="0">
                <a:solidFill>
                  <a:schemeClr val="tx1"/>
                </a:solidFill>
                <a:effectLst/>
                <a:latin typeface="+mn-lt"/>
                <a:ea typeface="+mn-ea"/>
                <a:cs typeface="+mn-cs"/>
              </a:rPr>
              <a:t> Research Methods</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41</a:t>
            </a:r>
            <a:r>
              <a:rPr lang="en-GB" sz="1200" b="0" i="0" kern="1200" dirty="0">
                <a:solidFill>
                  <a:schemeClr val="tx1"/>
                </a:solidFill>
                <a:effectLst/>
                <a:latin typeface="+mn-lt"/>
                <a:ea typeface="+mn-ea"/>
                <a:cs typeface="+mn-cs"/>
              </a:rPr>
              <a:t>(3), 598-614.</a:t>
            </a:r>
            <a:endParaRPr lang="et-EE" sz="1200" b="0" i="0" kern="1200" dirty="0">
              <a:solidFill>
                <a:schemeClr val="tx1"/>
              </a:solidFill>
              <a:effectLst/>
              <a:latin typeface="+mn-lt"/>
              <a:ea typeface="+mn-ea"/>
              <a:cs typeface="+mn-cs"/>
            </a:endParaRPr>
          </a:p>
          <a:p>
            <a:endParaRPr lang="et-EE" sz="1200" b="0" i="0" kern="1200" dirty="0">
              <a:solidFill>
                <a:schemeClr val="tx1"/>
              </a:solidFill>
              <a:effectLst/>
              <a:latin typeface="+mn-lt"/>
              <a:ea typeface="+mn-ea"/>
              <a:cs typeface="+mn-cs"/>
            </a:endParaRPr>
          </a:p>
          <a:p>
            <a:r>
              <a:rPr lang="en-GB" dirty="0"/>
              <a:t>https://www.blackboxtoolkit.com/responsedevices.html</a:t>
            </a:r>
          </a:p>
        </p:txBody>
      </p:sp>
      <p:sp>
        <p:nvSpPr>
          <p:cNvPr id="4" name="Slide Number Placeholder 3"/>
          <p:cNvSpPr>
            <a:spLocks noGrp="1"/>
          </p:cNvSpPr>
          <p:nvPr>
            <p:ph type="sldNum" sz="quarter" idx="5"/>
          </p:nvPr>
        </p:nvSpPr>
        <p:spPr/>
        <p:txBody>
          <a:bodyPr/>
          <a:lstStyle/>
          <a:p>
            <a:fld id="{A2D3E695-B794-4237-A21C-8216AB230C1D}" type="slidenum">
              <a:rPr lang="en-GB" smtClean="0"/>
              <a:t>32</a:t>
            </a:fld>
            <a:endParaRPr lang="en-GB"/>
          </a:p>
        </p:txBody>
      </p:sp>
    </p:spTree>
    <p:extLst>
      <p:ext uri="{BB962C8B-B14F-4D97-AF65-F5344CB8AC3E}">
        <p14:creationId xmlns:p14="http://schemas.microsoft.com/office/powerpoint/2010/main" val="5183185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Figure 1. Results of reaction time testing reported in the literature. Reaction time values are categorized by modality of measurement (visual reaction time, auditory reaction time, and tactile reaction time) and plotted in the corresponding year collected. </a:t>
            </a:r>
            <a:endParaRPr lang="et-EE" dirty="0"/>
          </a:p>
          <a:p>
            <a:endParaRPr lang="et-EE" dirty="0"/>
          </a:p>
          <a:p>
            <a:r>
              <a:rPr lang="en-GB" sz="1200" b="0" i="0" kern="1200" dirty="0">
                <a:solidFill>
                  <a:schemeClr val="tx1"/>
                </a:solidFill>
                <a:effectLst/>
                <a:latin typeface="+mn-lt"/>
                <a:ea typeface="+mn-ea"/>
                <a:cs typeface="+mn-cs"/>
              </a:rPr>
              <a:t>Holden, J., Francisco, E., </a:t>
            </a:r>
            <a:r>
              <a:rPr lang="en-GB" sz="1200" b="0" i="0" kern="1200" dirty="0" err="1">
                <a:solidFill>
                  <a:schemeClr val="tx1"/>
                </a:solidFill>
                <a:effectLst/>
                <a:latin typeface="+mn-lt"/>
                <a:ea typeface="+mn-ea"/>
                <a:cs typeface="+mn-cs"/>
              </a:rPr>
              <a:t>Lensch</a:t>
            </a:r>
            <a:r>
              <a:rPr lang="en-GB" sz="1200" b="0" i="0" kern="1200" dirty="0">
                <a:solidFill>
                  <a:schemeClr val="tx1"/>
                </a:solidFill>
                <a:effectLst/>
                <a:latin typeface="+mn-lt"/>
                <a:ea typeface="+mn-ea"/>
                <a:cs typeface="+mn-cs"/>
              </a:rPr>
              <a:t>, R., </a:t>
            </a:r>
            <a:r>
              <a:rPr lang="en-GB" sz="1200" b="0" i="0" kern="1200" dirty="0" err="1">
                <a:solidFill>
                  <a:schemeClr val="tx1"/>
                </a:solidFill>
                <a:effectLst/>
                <a:latin typeface="+mn-lt"/>
                <a:ea typeface="+mn-ea"/>
                <a:cs typeface="+mn-cs"/>
              </a:rPr>
              <a:t>Tommerdahl</a:t>
            </a:r>
            <a:r>
              <a:rPr lang="en-GB" sz="1200" b="0" i="0" kern="1200" dirty="0">
                <a:solidFill>
                  <a:schemeClr val="tx1"/>
                </a:solidFill>
                <a:effectLst/>
                <a:latin typeface="+mn-lt"/>
                <a:ea typeface="+mn-ea"/>
                <a:cs typeface="+mn-cs"/>
              </a:rPr>
              <a:t>, A., Kirsch, B., </a:t>
            </a:r>
            <a:r>
              <a:rPr lang="en-GB" sz="1200" b="0" i="0" kern="1200" dirty="0" err="1">
                <a:solidFill>
                  <a:schemeClr val="tx1"/>
                </a:solidFill>
                <a:effectLst/>
                <a:latin typeface="+mn-lt"/>
                <a:ea typeface="+mn-ea"/>
                <a:cs typeface="+mn-cs"/>
              </a:rPr>
              <a:t>Zai</a:t>
            </a:r>
            <a:r>
              <a:rPr lang="en-GB" sz="1200" b="0" i="0" kern="1200" dirty="0">
                <a:solidFill>
                  <a:schemeClr val="tx1"/>
                </a:solidFill>
                <a:effectLst/>
                <a:latin typeface="+mn-lt"/>
                <a:ea typeface="+mn-ea"/>
                <a:cs typeface="+mn-cs"/>
              </a:rPr>
              <a:t>, L., ... &amp; </a:t>
            </a:r>
            <a:r>
              <a:rPr lang="en-GB" sz="1200" b="0" i="0" kern="1200" dirty="0" err="1">
                <a:solidFill>
                  <a:schemeClr val="tx1"/>
                </a:solidFill>
                <a:effectLst/>
                <a:latin typeface="+mn-lt"/>
                <a:ea typeface="+mn-ea"/>
                <a:cs typeface="+mn-cs"/>
              </a:rPr>
              <a:t>Tommerdahl</a:t>
            </a:r>
            <a:r>
              <a:rPr lang="en-GB" sz="1200" b="0" i="0" kern="1200" dirty="0">
                <a:solidFill>
                  <a:schemeClr val="tx1"/>
                </a:solidFill>
                <a:effectLst/>
                <a:latin typeface="+mn-lt"/>
                <a:ea typeface="+mn-ea"/>
                <a:cs typeface="+mn-cs"/>
              </a:rPr>
              <a:t>, M. (2019). Accuracy of different modalities of reaction time testing: Implications for online cognitive assessment tools. </a:t>
            </a:r>
            <a:r>
              <a:rPr lang="en-GB" sz="1200" b="0" i="1" kern="1200" dirty="0" err="1">
                <a:solidFill>
                  <a:schemeClr val="tx1"/>
                </a:solidFill>
                <a:effectLst/>
                <a:latin typeface="+mn-lt"/>
                <a:ea typeface="+mn-ea"/>
                <a:cs typeface="+mn-cs"/>
              </a:rPr>
              <a:t>BioRXIV</a:t>
            </a:r>
            <a:r>
              <a:rPr lang="en-GB" sz="1200" b="0" i="0" kern="1200" dirty="0">
                <a:solidFill>
                  <a:schemeClr val="tx1"/>
                </a:solidFill>
                <a:effectLst/>
                <a:latin typeface="+mn-lt"/>
                <a:ea typeface="+mn-ea"/>
                <a:cs typeface="+mn-cs"/>
              </a:rPr>
              <a:t>, 726364.</a:t>
            </a:r>
            <a:endParaRPr lang="en-GB" dirty="0"/>
          </a:p>
        </p:txBody>
      </p:sp>
      <p:sp>
        <p:nvSpPr>
          <p:cNvPr id="4" name="Slide Number Placeholder 3"/>
          <p:cNvSpPr>
            <a:spLocks noGrp="1"/>
          </p:cNvSpPr>
          <p:nvPr>
            <p:ph type="sldNum" sz="quarter" idx="5"/>
          </p:nvPr>
        </p:nvSpPr>
        <p:spPr/>
        <p:txBody>
          <a:bodyPr/>
          <a:lstStyle/>
          <a:p>
            <a:fld id="{A2D3E695-B794-4237-A21C-8216AB230C1D}" type="slidenum">
              <a:rPr lang="en-GB" smtClean="0"/>
              <a:t>33</a:t>
            </a:fld>
            <a:endParaRPr lang="en-GB"/>
          </a:p>
        </p:txBody>
      </p:sp>
    </p:spTree>
    <p:extLst>
      <p:ext uri="{BB962C8B-B14F-4D97-AF65-F5344CB8AC3E}">
        <p14:creationId xmlns:p14="http://schemas.microsoft.com/office/powerpoint/2010/main" val="31154042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err="1">
                <a:solidFill>
                  <a:schemeClr val="tx1"/>
                </a:solidFill>
                <a:effectLst/>
                <a:latin typeface="+mn-lt"/>
                <a:ea typeface="+mn-ea"/>
                <a:cs typeface="+mn-cs"/>
              </a:rPr>
              <a:t>Semmelmann</a:t>
            </a:r>
            <a:r>
              <a:rPr lang="en-GB" sz="1200" b="0" i="0" kern="1200" dirty="0">
                <a:solidFill>
                  <a:schemeClr val="tx1"/>
                </a:solidFill>
                <a:effectLst/>
                <a:latin typeface="+mn-lt"/>
                <a:ea typeface="+mn-ea"/>
                <a:cs typeface="+mn-cs"/>
              </a:rPr>
              <a:t>, K., &amp; </a:t>
            </a:r>
            <a:r>
              <a:rPr lang="en-GB" sz="1200" b="0" i="0" kern="1200" dirty="0" err="1">
                <a:solidFill>
                  <a:schemeClr val="tx1"/>
                </a:solidFill>
                <a:effectLst/>
                <a:latin typeface="+mn-lt"/>
                <a:ea typeface="+mn-ea"/>
                <a:cs typeface="+mn-cs"/>
              </a:rPr>
              <a:t>Weigelt</a:t>
            </a:r>
            <a:r>
              <a:rPr lang="en-GB" sz="1200" b="0" i="0" kern="1200" dirty="0">
                <a:solidFill>
                  <a:schemeClr val="tx1"/>
                </a:solidFill>
                <a:effectLst/>
                <a:latin typeface="+mn-lt"/>
                <a:ea typeface="+mn-ea"/>
                <a:cs typeface="+mn-cs"/>
              </a:rPr>
              <a:t>, S. (2017). Online psychophysics: Reaction time effects in cognitive experiments. </a:t>
            </a:r>
            <a:r>
              <a:rPr lang="en-GB" sz="1200" b="0" i="1" kern="1200" dirty="0" err="1">
                <a:solidFill>
                  <a:schemeClr val="tx1"/>
                </a:solidFill>
                <a:effectLst/>
                <a:latin typeface="+mn-lt"/>
                <a:ea typeface="+mn-ea"/>
                <a:cs typeface="+mn-cs"/>
              </a:rPr>
              <a:t>Behavior</a:t>
            </a:r>
            <a:r>
              <a:rPr lang="en-GB" sz="1200" b="0" i="1" kern="1200" dirty="0">
                <a:solidFill>
                  <a:schemeClr val="tx1"/>
                </a:solidFill>
                <a:effectLst/>
                <a:latin typeface="+mn-lt"/>
                <a:ea typeface="+mn-ea"/>
                <a:cs typeface="+mn-cs"/>
              </a:rPr>
              <a:t> Research Methods</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49</a:t>
            </a:r>
            <a:r>
              <a:rPr lang="en-GB" sz="1200" b="0" i="0" kern="1200" dirty="0">
                <a:solidFill>
                  <a:schemeClr val="tx1"/>
                </a:solidFill>
                <a:effectLst/>
                <a:latin typeface="+mn-lt"/>
                <a:ea typeface="+mn-ea"/>
                <a:cs typeface="+mn-cs"/>
              </a:rPr>
              <a:t>(4), 1241-1260.</a:t>
            </a:r>
            <a:endParaRPr lang="en-GB" dirty="0"/>
          </a:p>
        </p:txBody>
      </p:sp>
      <p:sp>
        <p:nvSpPr>
          <p:cNvPr id="4" name="Slide Number Placeholder 3"/>
          <p:cNvSpPr>
            <a:spLocks noGrp="1"/>
          </p:cNvSpPr>
          <p:nvPr>
            <p:ph type="sldNum" sz="quarter" idx="5"/>
          </p:nvPr>
        </p:nvSpPr>
        <p:spPr/>
        <p:txBody>
          <a:bodyPr/>
          <a:lstStyle/>
          <a:p>
            <a:fld id="{A2D3E695-B794-4237-A21C-8216AB230C1D}" type="slidenum">
              <a:rPr lang="en-GB" smtClean="0"/>
              <a:t>34</a:t>
            </a:fld>
            <a:endParaRPr lang="en-GB"/>
          </a:p>
        </p:txBody>
      </p:sp>
    </p:spTree>
    <p:extLst>
      <p:ext uri="{BB962C8B-B14F-4D97-AF65-F5344CB8AC3E}">
        <p14:creationId xmlns:p14="http://schemas.microsoft.com/office/powerpoint/2010/main" val="17565633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Bridges, D., </a:t>
            </a:r>
            <a:r>
              <a:rPr lang="en-GB" sz="1200" b="0" i="0" kern="1200" dirty="0" err="1">
                <a:solidFill>
                  <a:schemeClr val="tx1"/>
                </a:solidFill>
                <a:effectLst/>
                <a:latin typeface="+mn-lt"/>
                <a:ea typeface="+mn-ea"/>
                <a:cs typeface="+mn-cs"/>
              </a:rPr>
              <a:t>Pitiot</a:t>
            </a:r>
            <a:r>
              <a:rPr lang="en-GB" sz="1200" b="0" i="0" kern="1200" dirty="0">
                <a:solidFill>
                  <a:schemeClr val="tx1"/>
                </a:solidFill>
                <a:effectLst/>
                <a:latin typeface="+mn-lt"/>
                <a:ea typeface="+mn-ea"/>
                <a:cs typeface="+mn-cs"/>
              </a:rPr>
              <a:t>, A., MacAskill, M. R., &amp; Peirce, J. W. (2020). The timing mega-study: comparing a range of experiment generators, both lab-based and online. </a:t>
            </a:r>
            <a:r>
              <a:rPr lang="en-GB" sz="1200" b="0" i="1" kern="1200" dirty="0" err="1">
                <a:solidFill>
                  <a:schemeClr val="tx1"/>
                </a:solidFill>
                <a:effectLst/>
                <a:latin typeface="+mn-lt"/>
                <a:ea typeface="+mn-ea"/>
                <a:cs typeface="+mn-cs"/>
              </a:rPr>
              <a:t>PeerJ</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8</a:t>
            </a:r>
            <a:r>
              <a:rPr lang="en-GB" sz="1200" b="0" i="0" kern="1200" dirty="0">
                <a:solidFill>
                  <a:schemeClr val="tx1"/>
                </a:solidFill>
                <a:effectLst/>
                <a:latin typeface="+mn-lt"/>
                <a:ea typeface="+mn-ea"/>
                <a:cs typeface="+mn-cs"/>
              </a:rPr>
              <a:t>, e9414.</a:t>
            </a:r>
            <a:endParaRPr lang="en-GB" dirty="0"/>
          </a:p>
          <a:p>
            <a:endParaRPr lang="en-GB" dirty="0"/>
          </a:p>
        </p:txBody>
      </p:sp>
      <p:sp>
        <p:nvSpPr>
          <p:cNvPr id="4" name="Slide Number Placeholder 3"/>
          <p:cNvSpPr>
            <a:spLocks noGrp="1"/>
          </p:cNvSpPr>
          <p:nvPr>
            <p:ph type="sldNum" sz="quarter" idx="5"/>
          </p:nvPr>
        </p:nvSpPr>
        <p:spPr/>
        <p:txBody>
          <a:bodyPr/>
          <a:lstStyle/>
          <a:p>
            <a:fld id="{A2D3E695-B794-4237-A21C-8216AB230C1D}" type="slidenum">
              <a:rPr lang="en-GB" smtClean="0"/>
              <a:t>35</a:t>
            </a:fld>
            <a:endParaRPr lang="en-GB"/>
          </a:p>
        </p:txBody>
      </p:sp>
    </p:spTree>
    <p:extLst>
      <p:ext uri="{BB962C8B-B14F-4D97-AF65-F5344CB8AC3E}">
        <p14:creationId xmlns:p14="http://schemas.microsoft.com/office/powerpoint/2010/main" val="15440768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Bridges, D., </a:t>
            </a:r>
            <a:r>
              <a:rPr lang="en-GB" sz="1200" b="0" i="0" kern="1200" dirty="0" err="1">
                <a:solidFill>
                  <a:schemeClr val="tx1"/>
                </a:solidFill>
                <a:effectLst/>
                <a:latin typeface="+mn-lt"/>
                <a:ea typeface="+mn-ea"/>
                <a:cs typeface="+mn-cs"/>
              </a:rPr>
              <a:t>Pitiot</a:t>
            </a:r>
            <a:r>
              <a:rPr lang="en-GB" sz="1200" b="0" i="0" kern="1200" dirty="0">
                <a:solidFill>
                  <a:schemeClr val="tx1"/>
                </a:solidFill>
                <a:effectLst/>
                <a:latin typeface="+mn-lt"/>
                <a:ea typeface="+mn-ea"/>
                <a:cs typeface="+mn-cs"/>
              </a:rPr>
              <a:t>, A., MacAskill, M. R., &amp; Peirce, J. W. (2020). The timing mega-study: comparing a range of experiment generators, both lab-based and online. </a:t>
            </a:r>
            <a:r>
              <a:rPr lang="en-GB" sz="1200" b="0" i="1" kern="1200" dirty="0" err="1">
                <a:solidFill>
                  <a:schemeClr val="tx1"/>
                </a:solidFill>
                <a:effectLst/>
                <a:latin typeface="+mn-lt"/>
                <a:ea typeface="+mn-ea"/>
                <a:cs typeface="+mn-cs"/>
              </a:rPr>
              <a:t>PeerJ</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8</a:t>
            </a:r>
            <a:r>
              <a:rPr lang="en-GB" sz="1200" b="0" i="0" kern="1200" dirty="0">
                <a:solidFill>
                  <a:schemeClr val="tx1"/>
                </a:solidFill>
                <a:effectLst/>
                <a:latin typeface="+mn-lt"/>
                <a:ea typeface="+mn-ea"/>
                <a:cs typeface="+mn-cs"/>
              </a:rPr>
              <a:t>, e9414.</a:t>
            </a:r>
            <a:endParaRPr lang="en-GB" dirty="0"/>
          </a:p>
        </p:txBody>
      </p:sp>
      <p:sp>
        <p:nvSpPr>
          <p:cNvPr id="4" name="Slide Number Placeholder 3"/>
          <p:cNvSpPr>
            <a:spLocks noGrp="1"/>
          </p:cNvSpPr>
          <p:nvPr>
            <p:ph type="sldNum" sz="quarter" idx="5"/>
          </p:nvPr>
        </p:nvSpPr>
        <p:spPr/>
        <p:txBody>
          <a:bodyPr/>
          <a:lstStyle/>
          <a:p>
            <a:fld id="{A2D3E695-B794-4237-A21C-8216AB230C1D}" type="slidenum">
              <a:rPr lang="en-GB" smtClean="0"/>
              <a:t>36</a:t>
            </a:fld>
            <a:endParaRPr lang="en-GB"/>
          </a:p>
        </p:txBody>
      </p:sp>
    </p:spTree>
    <p:extLst>
      <p:ext uri="{BB962C8B-B14F-4D97-AF65-F5344CB8AC3E}">
        <p14:creationId xmlns:p14="http://schemas.microsoft.com/office/powerpoint/2010/main" val="41196131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err="1">
                <a:solidFill>
                  <a:schemeClr val="tx1"/>
                </a:solidFill>
                <a:effectLst/>
                <a:latin typeface="+mn-lt"/>
                <a:ea typeface="+mn-ea"/>
                <a:cs typeface="+mn-cs"/>
              </a:rPr>
              <a:t>Semmelmann</a:t>
            </a:r>
            <a:r>
              <a:rPr lang="en-GB" sz="1200" b="0" i="0" kern="1200" dirty="0">
                <a:solidFill>
                  <a:schemeClr val="tx1"/>
                </a:solidFill>
                <a:effectLst/>
                <a:latin typeface="+mn-lt"/>
                <a:ea typeface="+mn-ea"/>
                <a:cs typeface="+mn-cs"/>
              </a:rPr>
              <a:t>, K., &amp; </a:t>
            </a:r>
            <a:r>
              <a:rPr lang="en-GB" sz="1200" b="0" i="0" kern="1200" dirty="0" err="1">
                <a:solidFill>
                  <a:schemeClr val="tx1"/>
                </a:solidFill>
                <a:effectLst/>
                <a:latin typeface="+mn-lt"/>
                <a:ea typeface="+mn-ea"/>
                <a:cs typeface="+mn-cs"/>
              </a:rPr>
              <a:t>Weigelt</a:t>
            </a:r>
            <a:r>
              <a:rPr lang="en-GB" sz="1200" b="0" i="0" kern="1200" dirty="0">
                <a:solidFill>
                  <a:schemeClr val="tx1"/>
                </a:solidFill>
                <a:effectLst/>
                <a:latin typeface="+mn-lt"/>
                <a:ea typeface="+mn-ea"/>
                <a:cs typeface="+mn-cs"/>
              </a:rPr>
              <a:t>, S. (2017). Online psychophysics: Reaction time effects in cognitive experiments. </a:t>
            </a:r>
            <a:r>
              <a:rPr lang="en-GB" sz="1200" b="0" i="1" kern="1200" dirty="0" err="1">
                <a:solidFill>
                  <a:schemeClr val="tx1"/>
                </a:solidFill>
                <a:effectLst/>
                <a:latin typeface="+mn-lt"/>
                <a:ea typeface="+mn-ea"/>
                <a:cs typeface="+mn-cs"/>
              </a:rPr>
              <a:t>Behavior</a:t>
            </a:r>
            <a:r>
              <a:rPr lang="en-GB" sz="1200" b="0" i="1" kern="1200" dirty="0">
                <a:solidFill>
                  <a:schemeClr val="tx1"/>
                </a:solidFill>
                <a:effectLst/>
                <a:latin typeface="+mn-lt"/>
                <a:ea typeface="+mn-ea"/>
                <a:cs typeface="+mn-cs"/>
              </a:rPr>
              <a:t> Research Methods</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49</a:t>
            </a:r>
            <a:r>
              <a:rPr lang="en-GB" sz="1200" b="0" i="0" kern="1200" dirty="0">
                <a:solidFill>
                  <a:schemeClr val="tx1"/>
                </a:solidFill>
                <a:effectLst/>
                <a:latin typeface="+mn-lt"/>
                <a:ea typeface="+mn-ea"/>
                <a:cs typeface="+mn-cs"/>
              </a:rPr>
              <a:t>(4), 1241-1260.</a:t>
            </a:r>
            <a:endParaRPr lang="en-GB" dirty="0"/>
          </a:p>
        </p:txBody>
      </p:sp>
      <p:sp>
        <p:nvSpPr>
          <p:cNvPr id="4" name="Slide Number Placeholder 3"/>
          <p:cNvSpPr>
            <a:spLocks noGrp="1"/>
          </p:cNvSpPr>
          <p:nvPr>
            <p:ph type="sldNum" sz="quarter" idx="5"/>
          </p:nvPr>
        </p:nvSpPr>
        <p:spPr/>
        <p:txBody>
          <a:bodyPr/>
          <a:lstStyle/>
          <a:p>
            <a:fld id="{A2D3E695-B794-4237-A21C-8216AB230C1D}" type="slidenum">
              <a:rPr lang="en-GB" smtClean="0"/>
              <a:t>37</a:t>
            </a:fld>
            <a:endParaRPr lang="en-GB"/>
          </a:p>
        </p:txBody>
      </p:sp>
    </p:spTree>
    <p:extLst>
      <p:ext uri="{BB962C8B-B14F-4D97-AF65-F5344CB8AC3E}">
        <p14:creationId xmlns:p14="http://schemas.microsoft.com/office/powerpoint/2010/main" val="13900541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err="1">
                <a:solidFill>
                  <a:schemeClr val="tx1"/>
                </a:solidFill>
                <a:effectLst/>
                <a:latin typeface="+mn-lt"/>
                <a:ea typeface="+mn-ea"/>
                <a:cs typeface="+mn-cs"/>
              </a:rPr>
              <a:t>Semmelmann</a:t>
            </a:r>
            <a:r>
              <a:rPr lang="en-GB" sz="1200" b="0" i="0" kern="1200" dirty="0">
                <a:solidFill>
                  <a:schemeClr val="tx1"/>
                </a:solidFill>
                <a:effectLst/>
                <a:latin typeface="+mn-lt"/>
                <a:ea typeface="+mn-ea"/>
                <a:cs typeface="+mn-cs"/>
              </a:rPr>
              <a:t>, K., &amp; </a:t>
            </a:r>
            <a:r>
              <a:rPr lang="en-GB" sz="1200" b="0" i="0" kern="1200" dirty="0" err="1">
                <a:solidFill>
                  <a:schemeClr val="tx1"/>
                </a:solidFill>
                <a:effectLst/>
                <a:latin typeface="+mn-lt"/>
                <a:ea typeface="+mn-ea"/>
                <a:cs typeface="+mn-cs"/>
              </a:rPr>
              <a:t>Weigelt</a:t>
            </a:r>
            <a:r>
              <a:rPr lang="en-GB" sz="1200" b="0" i="0" kern="1200" dirty="0">
                <a:solidFill>
                  <a:schemeClr val="tx1"/>
                </a:solidFill>
                <a:effectLst/>
                <a:latin typeface="+mn-lt"/>
                <a:ea typeface="+mn-ea"/>
                <a:cs typeface="+mn-cs"/>
              </a:rPr>
              <a:t>, S. (2017). Online psychophysics: Reaction time effects in cognitive experiments. </a:t>
            </a:r>
            <a:r>
              <a:rPr lang="en-GB" sz="1200" b="0" i="1" kern="1200" dirty="0" err="1">
                <a:solidFill>
                  <a:schemeClr val="tx1"/>
                </a:solidFill>
                <a:effectLst/>
                <a:latin typeface="+mn-lt"/>
                <a:ea typeface="+mn-ea"/>
                <a:cs typeface="+mn-cs"/>
              </a:rPr>
              <a:t>Behavior</a:t>
            </a:r>
            <a:r>
              <a:rPr lang="en-GB" sz="1200" b="0" i="1" kern="1200" dirty="0">
                <a:solidFill>
                  <a:schemeClr val="tx1"/>
                </a:solidFill>
                <a:effectLst/>
                <a:latin typeface="+mn-lt"/>
                <a:ea typeface="+mn-ea"/>
                <a:cs typeface="+mn-cs"/>
              </a:rPr>
              <a:t> Research Methods</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49</a:t>
            </a:r>
            <a:r>
              <a:rPr lang="en-GB" sz="1200" b="0" i="0" kern="1200" dirty="0">
                <a:solidFill>
                  <a:schemeClr val="tx1"/>
                </a:solidFill>
                <a:effectLst/>
                <a:latin typeface="+mn-lt"/>
                <a:ea typeface="+mn-ea"/>
                <a:cs typeface="+mn-cs"/>
              </a:rPr>
              <a:t>(4), 1241-1260.</a:t>
            </a:r>
            <a:endParaRPr lang="en-GB" dirty="0"/>
          </a:p>
        </p:txBody>
      </p:sp>
      <p:sp>
        <p:nvSpPr>
          <p:cNvPr id="4" name="Slide Number Placeholder 3"/>
          <p:cNvSpPr>
            <a:spLocks noGrp="1"/>
          </p:cNvSpPr>
          <p:nvPr>
            <p:ph type="sldNum" sz="quarter" idx="5"/>
          </p:nvPr>
        </p:nvSpPr>
        <p:spPr/>
        <p:txBody>
          <a:bodyPr/>
          <a:lstStyle/>
          <a:p>
            <a:fld id="{A2D3E695-B794-4237-A21C-8216AB230C1D}" type="slidenum">
              <a:rPr lang="en-GB" smtClean="0"/>
              <a:t>38</a:t>
            </a:fld>
            <a:endParaRPr lang="en-GB"/>
          </a:p>
        </p:txBody>
      </p:sp>
    </p:spTree>
    <p:extLst>
      <p:ext uri="{BB962C8B-B14F-4D97-AF65-F5344CB8AC3E}">
        <p14:creationId xmlns:p14="http://schemas.microsoft.com/office/powerpoint/2010/main" val="9532968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Bridges, D., </a:t>
            </a:r>
            <a:r>
              <a:rPr lang="en-GB" sz="1200" b="0" i="0" kern="1200" dirty="0" err="1">
                <a:solidFill>
                  <a:schemeClr val="tx1"/>
                </a:solidFill>
                <a:effectLst/>
                <a:latin typeface="+mn-lt"/>
                <a:ea typeface="+mn-ea"/>
                <a:cs typeface="+mn-cs"/>
              </a:rPr>
              <a:t>Pitiot</a:t>
            </a:r>
            <a:r>
              <a:rPr lang="en-GB" sz="1200" b="0" i="0" kern="1200" dirty="0">
                <a:solidFill>
                  <a:schemeClr val="tx1"/>
                </a:solidFill>
                <a:effectLst/>
                <a:latin typeface="+mn-lt"/>
                <a:ea typeface="+mn-ea"/>
                <a:cs typeface="+mn-cs"/>
              </a:rPr>
              <a:t>, A., MacAskill, M. R., &amp; Peirce, J. W. (2020). The timing mega-study: comparing a range of experiment generators, both lab-based and online. </a:t>
            </a:r>
            <a:r>
              <a:rPr lang="en-GB" sz="1200" b="0" i="1" kern="1200" dirty="0" err="1">
                <a:solidFill>
                  <a:schemeClr val="tx1"/>
                </a:solidFill>
                <a:effectLst/>
                <a:latin typeface="+mn-lt"/>
                <a:ea typeface="+mn-ea"/>
                <a:cs typeface="+mn-cs"/>
              </a:rPr>
              <a:t>PeerJ</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8</a:t>
            </a:r>
            <a:r>
              <a:rPr lang="en-GB" sz="1200" b="0" i="0" kern="1200" dirty="0">
                <a:solidFill>
                  <a:schemeClr val="tx1"/>
                </a:solidFill>
                <a:effectLst/>
                <a:latin typeface="+mn-lt"/>
                <a:ea typeface="+mn-ea"/>
                <a:cs typeface="+mn-cs"/>
              </a:rPr>
              <a:t>, e9414.</a:t>
            </a:r>
            <a:endParaRPr lang="en-GB" dirty="0"/>
          </a:p>
        </p:txBody>
      </p:sp>
      <p:sp>
        <p:nvSpPr>
          <p:cNvPr id="4" name="Slide Number Placeholder 3"/>
          <p:cNvSpPr>
            <a:spLocks noGrp="1"/>
          </p:cNvSpPr>
          <p:nvPr>
            <p:ph type="sldNum" sz="quarter" idx="5"/>
          </p:nvPr>
        </p:nvSpPr>
        <p:spPr/>
        <p:txBody>
          <a:bodyPr/>
          <a:lstStyle/>
          <a:p>
            <a:fld id="{A2D3E695-B794-4237-A21C-8216AB230C1D}" type="slidenum">
              <a:rPr lang="en-GB" smtClean="0"/>
              <a:t>39</a:t>
            </a:fld>
            <a:endParaRPr lang="en-GB"/>
          </a:p>
        </p:txBody>
      </p:sp>
    </p:spTree>
    <p:extLst>
      <p:ext uri="{BB962C8B-B14F-4D97-AF65-F5344CB8AC3E}">
        <p14:creationId xmlns:p14="http://schemas.microsoft.com/office/powerpoint/2010/main" val="4051028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Bridges, D., </a:t>
            </a:r>
            <a:r>
              <a:rPr lang="en-GB" sz="1200" b="0" i="0" kern="1200" dirty="0" err="1">
                <a:solidFill>
                  <a:schemeClr val="tx1"/>
                </a:solidFill>
                <a:effectLst/>
                <a:latin typeface="+mn-lt"/>
                <a:ea typeface="+mn-ea"/>
                <a:cs typeface="+mn-cs"/>
              </a:rPr>
              <a:t>Pitiot</a:t>
            </a:r>
            <a:r>
              <a:rPr lang="en-GB" sz="1200" b="0" i="0" kern="1200" dirty="0">
                <a:solidFill>
                  <a:schemeClr val="tx1"/>
                </a:solidFill>
                <a:effectLst/>
                <a:latin typeface="+mn-lt"/>
                <a:ea typeface="+mn-ea"/>
                <a:cs typeface="+mn-cs"/>
              </a:rPr>
              <a:t>, A., MacAskill, M. R., &amp; Peirce, J. W. (2020). The timing mega-study: comparing a range of experiment generators, both lab-based and online. </a:t>
            </a:r>
            <a:r>
              <a:rPr lang="en-GB" sz="1200" b="0" i="1" kern="1200" dirty="0" err="1">
                <a:solidFill>
                  <a:schemeClr val="tx1"/>
                </a:solidFill>
                <a:effectLst/>
                <a:latin typeface="+mn-lt"/>
                <a:ea typeface="+mn-ea"/>
                <a:cs typeface="+mn-cs"/>
              </a:rPr>
              <a:t>PeerJ</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8</a:t>
            </a:r>
            <a:r>
              <a:rPr lang="en-GB" sz="1200" b="0" i="0" kern="1200" dirty="0">
                <a:solidFill>
                  <a:schemeClr val="tx1"/>
                </a:solidFill>
                <a:effectLst/>
                <a:latin typeface="+mn-lt"/>
                <a:ea typeface="+mn-ea"/>
                <a:cs typeface="+mn-cs"/>
              </a:rPr>
              <a:t>, e9414.</a:t>
            </a:r>
            <a:endParaRPr lang="et-EE"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2D3E695-B794-4237-A21C-8216AB230C1D}" type="slidenum">
              <a:rPr lang="en-GB" smtClean="0"/>
              <a:t>40</a:t>
            </a:fld>
            <a:endParaRPr lang="en-GB"/>
          </a:p>
        </p:txBody>
      </p:sp>
    </p:spTree>
    <p:extLst>
      <p:ext uri="{BB962C8B-B14F-4D97-AF65-F5344CB8AC3E}">
        <p14:creationId xmlns:p14="http://schemas.microsoft.com/office/powerpoint/2010/main" val="3327012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Webinar: Moving Your Research Online</a:t>
            </a:r>
          </a:p>
          <a:p>
            <a:br>
              <a:rPr lang="en-GB" sz="1200" b="0" i="0" kern="1200" dirty="0">
                <a:solidFill>
                  <a:schemeClr val="tx1"/>
                </a:solidFill>
                <a:effectLst/>
                <a:latin typeface="+mn-lt"/>
                <a:ea typeface="+mn-ea"/>
                <a:cs typeface="+mn-cs"/>
              </a:rPr>
            </a:br>
            <a:endParaRPr lang="et-EE" dirty="0"/>
          </a:p>
          <a:p>
            <a:r>
              <a:rPr lang="en-GB" dirty="0"/>
              <a:t>https://www.tobiipro.com/news-events/events/webinar-moving-your-research-online/webinar-recording/</a:t>
            </a:r>
            <a:endParaRPr lang="et-EE" dirty="0"/>
          </a:p>
          <a:p>
            <a:endParaRPr lang="en-GB" dirty="0"/>
          </a:p>
        </p:txBody>
      </p:sp>
      <p:sp>
        <p:nvSpPr>
          <p:cNvPr id="4" name="Slide Number Placeholder 3"/>
          <p:cNvSpPr>
            <a:spLocks noGrp="1"/>
          </p:cNvSpPr>
          <p:nvPr>
            <p:ph type="sldNum" sz="quarter" idx="5"/>
          </p:nvPr>
        </p:nvSpPr>
        <p:spPr/>
        <p:txBody>
          <a:bodyPr/>
          <a:lstStyle/>
          <a:p>
            <a:fld id="{A2D3E695-B794-4237-A21C-8216AB230C1D}" type="slidenum">
              <a:rPr lang="en-GB" smtClean="0"/>
              <a:t>9</a:t>
            </a:fld>
            <a:endParaRPr lang="en-GB"/>
          </a:p>
        </p:txBody>
      </p:sp>
    </p:spTree>
    <p:extLst>
      <p:ext uri="{BB962C8B-B14F-4D97-AF65-F5344CB8AC3E}">
        <p14:creationId xmlns:p14="http://schemas.microsoft.com/office/powerpoint/2010/main" val="32524139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Crump, M. J., McDonnell, J. V., &amp; </a:t>
            </a:r>
            <a:r>
              <a:rPr lang="en-GB" sz="1200" b="0" i="0" kern="1200" dirty="0" err="1">
                <a:solidFill>
                  <a:schemeClr val="tx1"/>
                </a:solidFill>
                <a:effectLst/>
                <a:latin typeface="+mn-lt"/>
                <a:ea typeface="+mn-ea"/>
                <a:cs typeface="+mn-cs"/>
              </a:rPr>
              <a:t>Gureckis</a:t>
            </a:r>
            <a:r>
              <a:rPr lang="en-GB" sz="1200" b="0" i="0" kern="1200" dirty="0">
                <a:solidFill>
                  <a:schemeClr val="tx1"/>
                </a:solidFill>
                <a:effectLst/>
                <a:latin typeface="+mn-lt"/>
                <a:ea typeface="+mn-ea"/>
                <a:cs typeface="+mn-cs"/>
              </a:rPr>
              <a:t>, T. M. (2013). Evaluating Amazon's Mechanical Turk as a tool for experimental </a:t>
            </a:r>
            <a:r>
              <a:rPr lang="en-GB" sz="1200" b="0" i="0" kern="1200" dirty="0" err="1">
                <a:solidFill>
                  <a:schemeClr val="tx1"/>
                </a:solidFill>
                <a:effectLst/>
                <a:latin typeface="+mn-lt"/>
                <a:ea typeface="+mn-ea"/>
                <a:cs typeface="+mn-cs"/>
              </a:rPr>
              <a:t>behavioral</a:t>
            </a:r>
            <a:r>
              <a:rPr lang="en-GB" sz="1200" b="0" i="0" kern="1200" dirty="0">
                <a:solidFill>
                  <a:schemeClr val="tx1"/>
                </a:solidFill>
                <a:effectLst/>
                <a:latin typeface="+mn-lt"/>
                <a:ea typeface="+mn-ea"/>
                <a:cs typeface="+mn-cs"/>
              </a:rPr>
              <a:t> research. </a:t>
            </a:r>
            <a:r>
              <a:rPr lang="en-GB" sz="1200" b="0" i="1" kern="1200" dirty="0" err="1">
                <a:solidFill>
                  <a:schemeClr val="tx1"/>
                </a:solidFill>
                <a:effectLst/>
                <a:latin typeface="+mn-lt"/>
                <a:ea typeface="+mn-ea"/>
                <a:cs typeface="+mn-cs"/>
              </a:rPr>
              <a:t>PloS</a:t>
            </a:r>
            <a:r>
              <a:rPr lang="en-GB" sz="1200" b="0" i="1" kern="1200" dirty="0">
                <a:solidFill>
                  <a:schemeClr val="tx1"/>
                </a:solidFill>
                <a:effectLst/>
                <a:latin typeface="+mn-lt"/>
                <a:ea typeface="+mn-ea"/>
                <a:cs typeface="+mn-cs"/>
              </a:rPr>
              <a:t> one</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8</a:t>
            </a:r>
            <a:r>
              <a:rPr lang="en-GB" sz="1200" b="0" i="0" kern="1200" dirty="0">
                <a:solidFill>
                  <a:schemeClr val="tx1"/>
                </a:solidFill>
                <a:effectLst/>
                <a:latin typeface="+mn-lt"/>
                <a:ea typeface="+mn-ea"/>
                <a:cs typeface="+mn-cs"/>
              </a:rPr>
              <a:t>(3), e57410.</a:t>
            </a:r>
            <a:endParaRPr lang="en-GB" dirty="0"/>
          </a:p>
        </p:txBody>
      </p:sp>
      <p:sp>
        <p:nvSpPr>
          <p:cNvPr id="4" name="Slide Number Placeholder 3"/>
          <p:cNvSpPr>
            <a:spLocks noGrp="1"/>
          </p:cNvSpPr>
          <p:nvPr>
            <p:ph type="sldNum" sz="quarter" idx="5"/>
          </p:nvPr>
        </p:nvSpPr>
        <p:spPr/>
        <p:txBody>
          <a:bodyPr/>
          <a:lstStyle/>
          <a:p>
            <a:fld id="{A2D3E695-B794-4237-A21C-8216AB230C1D}" type="slidenum">
              <a:rPr lang="en-GB" smtClean="0"/>
              <a:t>41</a:t>
            </a:fld>
            <a:endParaRPr lang="en-GB"/>
          </a:p>
        </p:txBody>
      </p:sp>
    </p:spTree>
    <p:extLst>
      <p:ext uri="{BB962C8B-B14F-4D97-AF65-F5344CB8AC3E}">
        <p14:creationId xmlns:p14="http://schemas.microsoft.com/office/powerpoint/2010/main" val="23543498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2D3E695-B794-4237-A21C-8216AB230C1D}" type="slidenum">
              <a:rPr lang="en-GB" smtClean="0"/>
              <a:t>42</a:t>
            </a:fld>
            <a:endParaRPr lang="en-GB"/>
          </a:p>
        </p:txBody>
      </p:sp>
    </p:spTree>
    <p:extLst>
      <p:ext uri="{BB962C8B-B14F-4D97-AF65-F5344CB8AC3E}">
        <p14:creationId xmlns:p14="http://schemas.microsoft.com/office/powerpoint/2010/main" val="38783814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Li, Q., </a:t>
            </a:r>
            <a:r>
              <a:rPr lang="en-GB" sz="1200" b="0" i="0" kern="1200" dirty="0" err="1">
                <a:solidFill>
                  <a:schemeClr val="tx1"/>
                </a:solidFill>
                <a:effectLst/>
                <a:latin typeface="+mn-lt"/>
                <a:ea typeface="+mn-ea"/>
                <a:cs typeface="+mn-cs"/>
              </a:rPr>
              <a:t>Joo</a:t>
            </a:r>
            <a:r>
              <a:rPr lang="en-GB" sz="1200" b="0" i="0" kern="1200" dirty="0">
                <a:solidFill>
                  <a:schemeClr val="tx1"/>
                </a:solidFill>
                <a:effectLst/>
                <a:latin typeface="+mn-lt"/>
                <a:ea typeface="+mn-ea"/>
                <a:cs typeface="+mn-cs"/>
              </a:rPr>
              <a:t>, S. J., </a:t>
            </a:r>
            <a:r>
              <a:rPr lang="en-GB" sz="1200" b="0" i="0" kern="1200" dirty="0" err="1">
                <a:solidFill>
                  <a:schemeClr val="tx1"/>
                </a:solidFill>
                <a:effectLst/>
                <a:latin typeface="+mn-lt"/>
                <a:ea typeface="+mn-ea"/>
                <a:cs typeface="+mn-cs"/>
              </a:rPr>
              <a:t>Yeatman</a:t>
            </a:r>
            <a:r>
              <a:rPr lang="en-GB" sz="1200" b="0" i="0" kern="1200" dirty="0">
                <a:solidFill>
                  <a:schemeClr val="tx1"/>
                </a:solidFill>
                <a:effectLst/>
                <a:latin typeface="+mn-lt"/>
                <a:ea typeface="+mn-ea"/>
                <a:cs typeface="+mn-cs"/>
              </a:rPr>
              <a:t>, J. D., &amp; Reinecke, K. (2020). controlling for participants’ Viewing Distance in Large-Scale, psychophysical online experiments Using a Virtual chinrest. </a:t>
            </a:r>
            <a:r>
              <a:rPr lang="en-GB" sz="1200" b="0" i="1" kern="1200" dirty="0">
                <a:solidFill>
                  <a:schemeClr val="tx1"/>
                </a:solidFill>
                <a:effectLst/>
                <a:latin typeface="+mn-lt"/>
                <a:ea typeface="+mn-ea"/>
                <a:cs typeface="+mn-cs"/>
              </a:rPr>
              <a:t>Scientific reports</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10</a:t>
            </a:r>
            <a:r>
              <a:rPr lang="en-GB" sz="1200" b="0" i="0" kern="1200" dirty="0">
                <a:solidFill>
                  <a:schemeClr val="tx1"/>
                </a:solidFill>
                <a:effectLst/>
                <a:latin typeface="+mn-lt"/>
                <a:ea typeface="+mn-ea"/>
                <a:cs typeface="+mn-cs"/>
              </a:rPr>
              <a:t>(1), 1-11.</a:t>
            </a:r>
            <a:endParaRPr lang="en-GB" dirty="0"/>
          </a:p>
        </p:txBody>
      </p:sp>
      <p:sp>
        <p:nvSpPr>
          <p:cNvPr id="4" name="Slide Number Placeholder 3"/>
          <p:cNvSpPr>
            <a:spLocks noGrp="1"/>
          </p:cNvSpPr>
          <p:nvPr>
            <p:ph type="sldNum" sz="quarter" idx="5"/>
          </p:nvPr>
        </p:nvSpPr>
        <p:spPr/>
        <p:txBody>
          <a:bodyPr/>
          <a:lstStyle/>
          <a:p>
            <a:fld id="{A2D3E695-B794-4237-A21C-8216AB230C1D}" type="slidenum">
              <a:rPr lang="en-GB" smtClean="0"/>
              <a:t>43</a:t>
            </a:fld>
            <a:endParaRPr lang="en-GB"/>
          </a:p>
        </p:txBody>
      </p:sp>
    </p:spTree>
    <p:extLst>
      <p:ext uri="{BB962C8B-B14F-4D97-AF65-F5344CB8AC3E}">
        <p14:creationId xmlns:p14="http://schemas.microsoft.com/office/powerpoint/2010/main" val="31194505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Li, Q., </a:t>
            </a:r>
            <a:r>
              <a:rPr lang="en-GB" sz="1200" b="0" i="0" kern="1200" dirty="0" err="1">
                <a:solidFill>
                  <a:schemeClr val="tx1"/>
                </a:solidFill>
                <a:effectLst/>
                <a:latin typeface="+mn-lt"/>
                <a:ea typeface="+mn-ea"/>
                <a:cs typeface="+mn-cs"/>
              </a:rPr>
              <a:t>Joo</a:t>
            </a:r>
            <a:r>
              <a:rPr lang="en-GB" sz="1200" b="0" i="0" kern="1200" dirty="0">
                <a:solidFill>
                  <a:schemeClr val="tx1"/>
                </a:solidFill>
                <a:effectLst/>
                <a:latin typeface="+mn-lt"/>
                <a:ea typeface="+mn-ea"/>
                <a:cs typeface="+mn-cs"/>
              </a:rPr>
              <a:t>, S. J., </a:t>
            </a:r>
            <a:r>
              <a:rPr lang="en-GB" sz="1200" b="0" i="0" kern="1200" dirty="0" err="1">
                <a:solidFill>
                  <a:schemeClr val="tx1"/>
                </a:solidFill>
                <a:effectLst/>
                <a:latin typeface="+mn-lt"/>
                <a:ea typeface="+mn-ea"/>
                <a:cs typeface="+mn-cs"/>
              </a:rPr>
              <a:t>Yeatman</a:t>
            </a:r>
            <a:r>
              <a:rPr lang="en-GB" sz="1200" b="0" i="0" kern="1200" dirty="0">
                <a:solidFill>
                  <a:schemeClr val="tx1"/>
                </a:solidFill>
                <a:effectLst/>
                <a:latin typeface="+mn-lt"/>
                <a:ea typeface="+mn-ea"/>
                <a:cs typeface="+mn-cs"/>
              </a:rPr>
              <a:t>, J. D., &amp; Reinecke, K. (2020). controlling for participants’ Viewing Distance in Large-Scale, psychophysical online experiments Using a Virtual chinrest. </a:t>
            </a:r>
            <a:r>
              <a:rPr lang="en-GB" sz="1200" b="0" i="1" kern="1200" dirty="0">
                <a:solidFill>
                  <a:schemeClr val="tx1"/>
                </a:solidFill>
                <a:effectLst/>
                <a:latin typeface="+mn-lt"/>
                <a:ea typeface="+mn-ea"/>
                <a:cs typeface="+mn-cs"/>
              </a:rPr>
              <a:t>Scientific reports</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10</a:t>
            </a:r>
            <a:r>
              <a:rPr lang="en-GB" sz="1200" b="0" i="0" kern="1200" dirty="0">
                <a:solidFill>
                  <a:schemeClr val="tx1"/>
                </a:solidFill>
                <a:effectLst/>
                <a:latin typeface="+mn-lt"/>
                <a:ea typeface="+mn-ea"/>
                <a:cs typeface="+mn-cs"/>
              </a:rPr>
              <a:t>(1), 1-11.</a:t>
            </a:r>
            <a:endParaRPr lang="en-GB" dirty="0"/>
          </a:p>
          <a:p>
            <a:endParaRPr lang="et-EE" dirty="0"/>
          </a:p>
          <a:p>
            <a:endParaRPr lang="et-EE" dirty="0"/>
          </a:p>
          <a:p>
            <a:r>
              <a:rPr lang="en-GB" dirty="0"/>
              <a:t>(14.33° ± 1.3° in Wang </a:t>
            </a:r>
            <a:r>
              <a:rPr lang="en-GB" i="1" dirty="0"/>
              <a:t>et al</a:t>
            </a:r>
            <a:r>
              <a:rPr lang="en-GB" dirty="0"/>
              <a:t>., 15.5° ± 1.1° in </a:t>
            </a:r>
            <a:r>
              <a:rPr lang="en-GB" dirty="0" err="1"/>
              <a:t>Rohrschneider</a:t>
            </a:r>
            <a:r>
              <a:rPr lang="en-GB" dirty="0"/>
              <a:t>, 15.48° ± 0.95° in Safran </a:t>
            </a:r>
            <a:r>
              <a:rPr lang="en-GB" i="1" dirty="0"/>
              <a:t>et al</a:t>
            </a:r>
            <a:r>
              <a:rPr lang="en-GB" dirty="0"/>
              <a:t>., and 15.52° ± 0.57°</a:t>
            </a:r>
            <a:r>
              <a:rPr lang="et-EE" dirty="0"/>
              <a:t> </a:t>
            </a:r>
            <a:r>
              <a:rPr lang="da-DK" dirty="0"/>
              <a:t>in Ehinger </a:t>
            </a:r>
            <a:r>
              <a:rPr lang="da-DK" i="1" dirty="0"/>
              <a:t>et al</a:t>
            </a:r>
            <a:r>
              <a:rPr lang="da-DK" dirty="0"/>
              <a:t>.).</a:t>
            </a:r>
            <a:endParaRPr lang="en-GB" dirty="0"/>
          </a:p>
          <a:p>
            <a:endParaRPr lang="en-GB" dirty="0"/>
          </a:p>
        </p:txBody>
      </p:sp>
      <p:sp>
        <p:nvSpPr>
          <p:cNvPr id="4" name="Slide Number Placeholder 3"/>
          <p:cNvSpPr>
            <a:spLocks noGrp="1"/>
          </p:cNvSpPr>
          <p:nvPr>
            <p:ph type="sldNum" sz="quarter" idx="5"/>
          </p:nvPr>
        </p:nvSpPr>
        <p:spPr/>
        <p:txBody>
          <a:bodyPr/>
          <a:lstStyle/>
          <a:p>
            <a:fld id="{A2D3E695-B794-4237-A21C-8216AB230C1D}" type="slidenum">
              <a:rPr lang="en-GB" smtClean="0"/>
              <a:t>44</a:t>
            </a:fld>
            <a:endParaRPr lang="en-GB"/>
          </a:p>
        </p:txBody>
      </p:sp>
    </p:spTree>
    <p:extLst>
      <p:ext uri="{BB962C8B-B14F-4D97-AF65-F5344CB8AC3E}">
        <p14:creationId xmlns:p14="http://schemas.microsoft.com/office/powerpoint/2010/main" val="26256686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Sauter, M., </a:t>
            </a:r>
            <a:r>
              <a:rPr lang="en-GB" sz="1200" b="0" i="0" kern="1200" dirty="0" err="1">
                <a:solidFill>
                  <a:schemeClr val="tx1"/>
                </a:solidFill>
                <a:effectLst/>
                <a:latin typeface="+mn-lt"/>
                <a:ea typeface="+mn-ea"/>
                <a:cs typeface="+mn-cs"/>
              </a:rPr>
              <a:t>Draschkow</a:t>
            </a:r>
            <a:r>
              <a:rPr lang="en-GB" sz="1200" b="0" i="0" kern="1200" dirty="0">
                <a:solidFill>
                  <a:schemeClr val="tx1"/>
                </a:solidFill>
                <a:effectLst/>
                <a:latin typeface="+mn-lt"/>
                <a:ea typeface="+mn-ea"/>
                <a:cs typeface="+mn-cs"/>
              </a:rPr>
              <a:t>, D., &amp; Mack, W. (2020). Building, hosting and recruiting: A brief introduction to running </a:t>
            </a:r>
            <a:r>
              <a:rPr lang="en-GB" sz="1200" b="0" i="0" kern="1200" dirty="0" err="1">
                <a:solidFill>
                  <a:schemeClr val="tx1"/>
                </a:solidFill>
                <a:effectLst/>
                <a:latin typeface="+mn-lt"/>
                <a:ea typeface="+mn-ea"/>
                <a:cs typeface="+mn-cs"/>
              </a:rPr>
              <a:t>behavioral</a:t>
            </a:r>
            <a:r>
              <a:rPr lang="en-GB" sz="1200" b="0" i="0" kern="1200" dirty="0">
                <a:solidFill>
                  <a:schemeClr val="tx1"/>
                </a:solidFill>
                <a:effectLst/>
                <a:latin typeface="+mn-lt"/>
                <a:ea typeface="+mn-ea"/>
                <a:cs typeface="+mn-cs"/>
              </a:rPr>
              <a:t> experiments online. </a:t>
            </a:r>
            <a:r>
              <a:rPr lang="en-GB" sz="1200" b="0" i="1" kern="1200" dirty="0">
                <a:solidFill>
                  <a:schemeClr val="tx1"/>
                </a:solidFill>
                <a:effectLst/>
                <a:latin typeface="+mn-lt"/>
                <a:ea typeface="+mn-ea"/>
                <a:cs typeface="+mn-cs"/>
              </a:rPr>
              <a:t>Brain sciences</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10</a:t>
            </a:r>
            <a:r>
              <a:rPr lang="en-GB" sz="1200" b="0" i="0" kern="1200" dirty="0">
                <a:solidFill>
                  <a:schemeClr val="tx1"/>
                </a:solidFill>
                <a:effectLst/>
                <a:latin typeface="+mn-lt"/>
                <a:ea typeface="+mn-ea"/>
                <a:cs typeface="+mn-cs"/>
              </a:rPr>
              <a:t>(4), 251.</a:t>
            </a:r>
            <a:endParaRPr lang="en-GB" dirty="0"/>
          </a:p>
          <a:p>
            <a:endParaRPr lang="et-E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err="1">
                <a:solidFill>
                  <a:schemeClr val="tx1"/>
                </a:solidFill>
                <a:effectLst/>
                <a:latin typeface="+mn-lt"/>
                <a:ea typeface="+mn-ea"/>
                <a:cs typeface="+mn-cs"/>
              </a:rPr>
              <a:t>Grootswagers</a:t>
            </a:r>
            <a:r>
              <a:rPr lang="en-GB" sz="1200" b="0" i="0" kern="1200" dirty="0">
                <a:solidFill>
                  <a:schemeClr val="tx1"/>
                </a:solidFill>
                <a:effectLst/>
                <a:latin typeface="+mn-lt"/>
                <a:ea typeface="+mn-ea"/>
                <a:cs typeface="+mn-cs"/>
              </a:rPr>
              <a:t>, T. (2020). A primer on running human behavioural experiments online. </a:t>
            </a:r>
            <a:r>
              <a:rPr lang="en-GB" sz="1200" b="0" i="1" kern="1200" dirty="0" err="1">
                <a:solidFill>
                  <a:schemeClr val="tx1"/>
                </a:solidFill>
                <a:effectLst/>
                <a:latin typeface="+mn-lt"/>
                <a:ea typeface="+mn-ea"/>
                <a:cs typeface="+mn-cs"/>
              </a:rPr>
              <a:t>Behavior</a:t>
            </a:r>
            <a:r>
              <a:rPr lang="en-GB" sz="1200" b="0" i="1" kern="1200" dirty="0">
                <a:solidFill>
                  <a:schemeClr val="tx1"/>
                </a:solidFill>
                <a:effectLst/>
                <a:latin typeface="+mn-lt"/>
                <a:ea typeface="+mn-ea"/>
                <a:cs typeface="+mn-cs"/>
              </a:rPr>
              <a:t> research methods</a:t>
            </a:r>
            <a:r>
              <a:rPr lang="en-GB" sz="1200" b="0" i="0" kern="1200" dirty="0">
                <a:solidFill>
                  <a:schemeClr val="tx1"/>
                </a:solidFill>
                <a:effectLst/>
                <a:latin typeface="+mn-lt"/>
                <a:ea typeface="+mn-ea"/>
                <a:cs typeface="+mn-cs"/>
              </a:rPr>
              <a:t>, 1-4.</a:t>
            </a:r>
            <a:endParaRPr lang="et-EE"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t-EE"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Woods, A. T., Velasco, C., Levitan, C. A., Wan, X., &amp; Spence, C. (2015). Conducting perception research over the internet: a tutorial review. </a:t>
            </a:r>
            <a:r>
              <a:rPr lang="en-GB" sz="1200" b="0" i="1" kern="1200" dirty="0" err="1">
                <a:solidFill>
                  <a:schemeClr val="tx1"/>
                </a:solidFill>
                <a:effectLst/>
                <a:latin typeface="+mn-lt"/>
                <a:ea typeface="+mn-ea"/>
                <a:cs typeface="+mn-cs"/>
              </a:rPr>
              <a:t>PeerJ</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3</a:t>
            </a:r>
            <a:r>
              <a:rPr lang="en-GB" sz="1200" b="0" i="0" kern="1200" dirty="0">
                <a:solidFill>
                  <a:schemeClr val="tx1"/>
                </a:solidFill>
                <a:effectLst/>
                <a:latin typeface="+mn-lt"/>
                <a:ea typeface="+mn-ea"/>
                <a:cs typeface="+mn-cs"/>
              </a:rPr>
              <a:t>, e1058.</a:t>
            </a:r>
            <a:endParaRPr lang="en-GB" dirty="0"/>
          </a:p>
          <a:p>
            <a:endParaRPr lang="en-GB" dirty="0"/>
          </a:p>
        </p:txBody>
      </p:sp>
      <p:sp>
        <p:nvSpPr>
          <p:cNvPr id="4" name="Slide Number Placeholder 3"/>
          <p:cNvSpPr>
            <a:spLocks noGrp="1"/>
          </p:cNvSpPr>
          <p:nvPr>
            <p:ph type="sldNum" sz="quarter" idx="5"/>
          </p:nvPr>
        </p:nvSpPr>
        <p:spPr/>
        <p:txBody>
          <a:bodyPr/>
          <a:lstStyle/>
          <a:p>
            <a:fld id="{A2D3E695-B794-4237-A21C-8216AB230C1D}" type="slidenum">
              <a:rPr lang="en-GB" smtClean="0"/>
              <a:t>45</a:t>
            </a:fld>
            <a:endParaRPr lang="en-GB"/>
          </a:p>
        </p:txBody>
      </p:sp>
    </p:spTree>
    <p:extLst>
      <p:ext uri="{BB962C8B-B14F-4D97-AF65-F5344CB8AC3E}">
        <p14:creationId xmlns:p14="http://schemas.microsoft.com/office/powerpoint/2010/main" val="41681845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Sauter, M., </a:t>
            </a:r>
            <a:r>
              <a:rPr lang="en-GB" sz="1200" b="0" i="0" kern="1200" dirty="0" err="1">
                <a:solidFill>
                  <a:schemeClr val="tx1"/>
                </a:solidFill>
                <a:effectLst/>
                <a:latin typeface="+mn-lt"/>
                <a:ea typeface="+mn-ea"/>
                <a:cs typeface="+mn-cs"/>
              </a:rPr>
              <a:t>Draschkow</a:t>
            </a:r>
            <a:r>
              <a:rPr lang="en-GB" sz="1200" b="0" i="0" kern="1200" dirty="0">
                <a:solidFill>
                  <a:schemeClr val="tx1"/>
                </a:solidFill>
                <a:effectLst/>
                <a:latin typeface="+mn-lt"/>
                <a:ea typeface="+mn-ea"/>
                <a:cs typeface="+mn-cs"/>
              </a:rPr>
              <a:t>, D., &amp; Mack, W. (2020). Building, hosting and recruiting: A brief introduction to running </a:t>
            </a:r>
            <a:r>
              <a:rPr lang="en-GB" sz="1200" b="0" i="0" kern="1200" dirty="0" err="1">
                <a:solidFill>
                  <a:schemeClr val="tx1"/>
                </a:solidFill>
                <a:effectLst/>
                <a:latin typeface="+mn-lt"/>
                <a:ea typeface="+mn-ea"/>
                <a:cs typeface="+mn-cs"/>
              </a:rPr>
              <a:t>behavioral</a:t>
            </a:r>
            <a:r>
              <a:rPr lang="en-GB" sz="1200" b="0" i="0" kern="1200" dirty="0">
                <a:solidFill>
                  <a:schemeClr val="tx1"/>
                </a:solidFill>
                <a:effectLst/>
                <a:latin typeface="+mn-lt"/>
                <a:ea typeface="+mn-ea"/>
                <a:cs typeface="+mn-cs"/>
              </a:rPr>
              <a:t> experiments online. </a:t>
            </a:r>
            <a:r>
              <a:rPr lang="en-GB" sz="1200" b="0" i="1" kern="1200" dirty="0">
                <a:solidFill>
                  <a:schemeClr val="tx1"/>
                </a:solidFill>
                <a:effectLst/>
                <a:latin typeface="+mn-lt"/>
                <a:ea typeface="+mn-ea"/>
                <a:cs typeface="+mn-cs"/>
              </a:rPr>
              <a:t>Brain sciences</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10</a:t>
            </a:r>
            <a:r>
              <a:rPr lang="en-GB" sz="1200" b="0" i="0" kern="1200" dirty="0">
                <a:solidFill>
                  <a:schemeClr val="tx1"/>
                </a:solidFill>
                <a:effectLst/>
                <a:latin typeface="+mn-lt"/>
                <a:ea typeface="+mn-ea"/>
                <a:cs typeface="+mn-cs"/>
              </a:rPr>
              <a:t>(4), 251.</a:t>
            </a:r>
            <a:endParaRPr lang="en-GB" dirty="0"/>
          </a:p>
          <a:p>
            <a:endParaRPr lang="et-E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err="1">
                <a:solidFill>
                  <a:schemeClr val="tx1"/>
                </a:solidFill>
                <a:effectLst/>
                <a:latin typeface="+mn-lt"/>
                <a:ea typeface="+mn-ea"/>
                <a:cs typeface="+mn-cs"/>
              </a:rPr>
              <a:t>Grootswagers</a:t>
            </a:r>
            <a:r>
              <a:rPr lang="en-GB" sz="1200" b="0" i="0" kern="1200" dirty="0">
                <a:solidFill>
                  <a:schemeClr val="tx1"/>
                </a:solidFill>
                <a:effectLst/>
                <a:latin typeface="+mn-lt"/>
                <a:ea typeface="+mn-ea"/>
                <a:cs typeface="+mn-cs"/>
              </a:rPr>
              <a:t>, T. (2020). A primer on running human behavioural experiments online. </a:t>
            </a:r>
            <a:r>
              <a:rPr lang="en-GB" sz="1200" b="0" i="1" kern="1200" dirty="0" err="1">
                <a:solidFill>
                  <a:schemeClr val="tx1"/>
                </a:solidFill>
                <a:effectLst/>
                <a:latin typeface="+mn-lt"/>
                <a:ea typeface="+mn-ea"/>
                <a:cs typeface="+mn-cs"/>
              </a:rPr>
              <a:t>Behavior</a:t>
            </a:r>
            <a:r>
              <a:rPr lang="en-GB" sz="1200" b="0" i="1" kern="1200" dirty="0">
                <a:solidFill>
                  <a:schemeClr val="tx1"/>
                </a:solidFill>
                <a:effectLst/>
                <a:latin typeface="+mn-lt"/>
                <a:ea typeface="+mn-ea"/>
                <a:cs typeface="+mn-cs"/>
              </a:rPr>
              <a:t> research methods</a:t>
            </a:r>
            <a:r>
              <a:rPr lang="en-GB" sz="1200" b="0" i="0" kern="1200" dirty="0">
                <a:solidFill>
                  <a:schemeClr val="tx1"/>
                </a:solidFill>
                <a:effectLst/>
                <a:latin typeface="+mn-lt"/>
                <a:ea typeface="+mn-ea"/>
                <a:cs typeface="+mn-cs"/>
              </a:rPr>
              <a:t>, 1-4.</a:t>
            </a:r>
            <a:endParaRPr lang="et-EE"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t-EE"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Woods, A. T., Velasco, C., Levitan, C. A., Wan, X., &amp; Spence, C. (2015). Conducting perception research over the internet: a tutorial review. </a:t>
            </a:r>
            <a:r>
              <a:rPr lang="en-GB" sz="1200" b="0" i="1" kern="1200" dirty="0" err="1">
                <a:solidFill>
                  <a:schemeClr val="tx1"/>
                </a:solidFill>
                <a:effectLst/>
                <a:latin typeface="+mn-lt"/>
                <a:ea typeface="+mn-ea"/>
                <a:cs typeface="+mn-cs"/>
              </a:rPr>
              <a:t>PeerJ</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3</a:t>
            </a:r>
            <a:r>
              <a:rPr lang="en-GB" sz="1200" b="0" i="0" kern="1200" dirty="0">
                <a:solidFill>
                  <a:schemeClr val="tx1"/>
                </a:solidFill>
                <a:effectLst/>
                <a:latin typeface="+mn-lt"/>
                <a:ea typeface="+mn-ea"/>
                <a:cs typeface="+mn-cs"/>
              </a:rPr>
              <a:t>, e1058.</a:t>
            </a:r>
            <a:endParaRPr lang="en-GB" dirty="0"/>
          </a:p>
          <a:p>
            <a:endParaRPr lang="en-GB" dirty="0"/>
          </a:p>
        </p:txBody>
      </p:sp>
      <p:sp>
        <p:nvSpPr>
          <p:cNvPr id="4" name="Slide Number Placeholder 3"/>
          <p:cNvSpPr>
            <a:spLocks noGrp="1"/>
          </p:cNvSpPr>
          <p:nvPr>
            <p:ph type="sldNum" sz="quarter" idx="5"/>
          </p:nvPr>
        </p:nvSpPr>
        <p:spPr/>
        <p:txBody>
          <a:bodyPr/>
          <a:lstStyle/>
          <a:p>
            <a:fld id="{A2D3E695-B794-4237-A21C-8216AB230C1D}" type="slidenum">
              <a:rPr lang="en-GB" smtClean="0"/>
              <a:t>46</a:t>
            </a:fld>
            <a:endParaRPr lang="en-GB"/>
          </a:p>
        </p:txBody>
      </p:sp>
    </p:spTree>
    <p:extLst>
      <p:ext uri="{BB962C8B-B14F-4D97-AF65-F5344CB8AC3E}">
        <p14:creationId xmlns:p14="http://schemas.microsoft.com/office/powerpoint/2010/main" val="36079419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Woods, A. T., Velasco, C., Levitan, C. A., Wan, X., &amp; Spence, C. (2015). Conducting perception research over the internet: a tutorial review. </a:t>
            </a:r>
            <a:r>
              <a:rPr lang="en-GB" sz="1200" b="0" i="1" kern="1200" dirty="0" err="1">
                <a:solidFill>
                  <a:schemeClr val="tx1"/>
                </a:solidFill>
                <a:effectLst/>
                <a:latin typeface="+mn-lt"/>
                <a:ea typeface="+mn-ea"/>
                <a:cs typeface="+mn-cs"/>
              </a:rPr>
              <a:t>PeerJ</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3</a:t>
            </a:r>
            <a:r>
              <a:rPr lang="en-GB" sz="1200" b="0" i="0" kern="1200" dirty="0">
                <a:solidFill>
                  <a:schemeClr val="tx1"/>
                </a:solidFill>
                <a:effectLst/>
                <a:latin typeface="+mn-lt"/>
                <a:ea typeface="+mn-ea"/>
                <a:cs typeface="+mn-cs"/>
              </a:rPr>
              <a:t>, e1058.</a:t>
            </a:r>
            <a:endParaRPr lang="et-EE" altLang="en-US" sz="1000" kern="1200" dirty="0">
              <a:solidFill>
                <a:schemeClr val="tx1"/>
              </a:solidFill>
              <a:latin typeface="+mn-lt"/>
              <a:ea typeface="+mn-ea"/>
              <a:cs typeface="Arial" panose="020B0604020202020204" pitchFamily="34" charset="0"/>
            </a:endParaRPr>
          </a:p>
        </p:txBody>
      </p:sp>
      <p:sp>
        <p:nvSpPr>
          <p:cNvPr id="4" name="Slide Number Placeholder 3"/>
          <p:cNvSpPr>
            <a:spLocks noGrp="1"/>
          </p:cNvSpPr>
          <p:nvPr>
            <p:ph type="sldNum" sz="quarter" idx="5"/>
          </p:nvPr>
        </p:nvSpPr>
        <p:spPr/>
        <p:txBody>
          <a:bodyPr/>
          <a:lstStyle/>
          <a:p>
            <a:fld id="{A2D3E695-B794-4237-A21C-8216AB230C1D}" type="slidenum">
              <a:rPr lang="en-GB" smtClean="0"/>
              <a:t>48</a:t>
            </a:fld>
            <a:endParaRPr lang="en-GB"/>
          </a:p>
        </p:txBody>
      </p:sp>
    </p:spTree>
    <p:extLst>
      <p:ext uri="{BB962C8B-B14F-4D97-AF65-F5344CB8AC3E}">
        <p14:creationId xmlns:p14="http://schemas.microsoft.com/office/powerpoint/2010/main" val="1082367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t-EE" altLang="en-US" sz="1000" kern="1200" dirty="0">
                <a:solidFill>
                  <a:schemeClr val="tx1"/>
                </a:solidFill>
                <a:latin typeface="+mn-lt"/>
                <a:ea typeface="+mn-ea"/>
                <a:cs typeface="Arial" panose="020B0604020202020204" pitchFamily="34" charset="0"/>
              </a:rPr>
              <a:t>https://www.ut.ee/et/teadus/eetikakomitee/biomeditsiiniliste-psuhholoogiliste-ja-kaitumistea</a:t>
            </a:r>
          </a:p>
          <a:p>
            <a:endParaRPr lang="et-EE" dirty="0"/>
          </a:p>
          <a:p>
            <a:r>
              <a:rPr lang="en-GB" dirty="0"/>
              <a:t>https://www.apa.org/ethics/code</a:t>
            </a:r>
          </a:p>
        </p:txBody>
      </p:sp>
      <p:sp>
        <p:nvSpPr>
          <p:cNvPr id="4" name="Slide Number Placeholder 3"/>
          <p:cNvSpPr>
            <a:spLocks noGrp="1"/>
          </p:cNvSpPr>
          <p:nvPr>
            <p:ph type="sldNum" sz="quarter" idx="5"/>
          </p:nvPr>
        </p:nvSpPr>
        <p:spPr/>
        <p:txBody>
          <a:bodyPr/>
          <a:lstStyle/>
          <a:p>
            <a:fld id="{A2D3E695-B794-4237-A21C-8216AB230C1D}" type="slidenum">
              <a:rPr lang="en-GB" smtClean="0"/>
              <a:t>49</a:t>
            </a:fld>
            <a:endParaRPr lang="en-GB"/>
          </a:p>
        </p:txBody>
      </p:sp>
    </p:spTree>
    <p:extLst>
      <p:ext uri="{BB962C8B-B14F-4D97-AF65-F5344CB8AC3E}">
        <p14:creationId xmlns:p14="http://schemas.microsoft.com/office/powerpoint/2010/main" val="20513937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https://www.apa.org/ethics/code</a:t>
            </a:r>
          </a:p>
        </p:txBody>
      </p:sp>
      <p:sp>
        <p:nvSpPr>
          <p:cNvPr id="4" name="Slide Number Placeholder 3"/>
          <p:cNvSpPr>
            <a:spLocks noGrp="1"/>
          </p:cNvSpPr>
          <p:nvPr>
            <p:ph type="sldNum" sz="quarter" idx="5"/>
          </p:nvPr>
        </p:nvSpPr>
        <p:spPr/>
        <p:txBody>
          <a:bodyPr/>
          <a:lstStyle/>
          <a:p>
            <a:fld id="{A2D3E695-B794-4237-A21C-8216AB230C1D}" type="slidenum">
              <a:rPr lang="en-GB" smtClean="0"/>
              <a:t>50</a:t>
            </a:fld>
            <a:endParaRPr lang="en-GB"/>
          </a:p>
        </p:txBody>
      </p:sp>
    </p:spTree>
    <p:extLst>
      <p:ext uri="{BB962C8B-B14F-4D97-AF65-F5344CB8AC3E}">
        <p14:creationId xmlns:p14="http://schemas.microsoft.com/office/powerpoint/2010/main" val="1011475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https://www.sciencenews.org/article/brain-neuroscience-future-past-present-implants-thoughts-memory?fbclid=IwAR0K3ilvbdjtP7D3MjZqPimQJVeqWqhAYYf_e9wn6yuUjm6zA8MCSIST7-0</a:t>
            </a:r>
          </a:p>
        </p:txBody>
      </p:sp>
      <p:sp>
        <p:nvSpPr>
          <p:cNvPr id="4" name="Slide Number Placeholder 3"/>
          <p:cNvSpPr>
            <a:spLocks noGrp="1"/>
          </p:cNvSpPr>
          <p:nvPr>
            <p:ph type="sldNum" sz="quarter" idx="5"/>
          </p:nvPr>
        </p:nvSpPr>
        <p:spPr/>
        <p:txBody>
          <a:bodyPr/>
          <a:lstStyle/>
          <a:p>
            <a:fld id="{A2D3E695-B794-4237-A21C-8216AB230C1D}" type="slidenum">
              <a:rPr lang="en-GB" smtClean="0"/>
              <a:t>51</a:t>
            </a:fld>
            <a:endParaRPr lang="en-GB"/>
          </a:p>
        </p:txBody>
      </p:sp>
    </p:spTree>
    <p:extLst>
      <p:ext uri="{BB962C8B-B14F-4D97-AF65-F5344CB8AC3E}">
        <p14:creationId xmlns:p14="http://schemas.microsoft.com/office/powerpoint/2010/main" val="1306626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Kranjec, J., </a:t>
            </a:r>
            <a:r>
              <a:rPr lang="en-GB" sz="1200" b="0" i="0" kern="1200" dirty="0" err="1">
                <a:solidFill>
                  <a:schemeClr val="tx1"/>
                </a:solidFill>
                <a:effectLst/>
                <a:latin typeface="+mn-lt"/>
                <a:ea typeface="+mn-ea"/>
                <a:cs typeface="+mn-cs"/>
              </a:rPr>
              <a:t>Beguš</a:t>
            </a:r>
            <a:r>
              <a:rPr lang="en-GB" sz="1200" b="0" i="0" kern="1200" dirty="0">
                <a:solidFill>
                  <a:schemeClr val="tx1"/>
                </a:solidFill>
                <a:effectLst/>
                <a:latin typeface="+mn-lt"/>
                <a:ea typeface="+mn-ea"/>
                <a:cs typeface="+mn-cs"/>
              </a:rPr>
              <a:t>, S., </a:t>
            </a:r>
            <a:r>
              <a:rPr lang="en-GB" sz="1200" b="0" i="0" kern="1200" dirty="0" err="1">
                <a:solidFill>
                  <a:schemeClr val="tx1"/>
                </a:solidFill>
                <a:effectLst/>
                <a:latin typeface="+mn-lt"/>
                <a:ea typeface="+mn-ea"/>
                <a:cs typeface="+mn-cs"/>
              </a:rPr>
              <a:t>Geršak</a:t>
            </a:r>
            <a:r>
              <a:rPr lang="en-GB" sz="1200" b="0" i="0" kern="1200" dirty="0">
                <a:solidFill>
                  <a:schemeClr val="tx1"/>
                </a:solidFill>
                <a:effectLst/>
                <a:latin typeface="+mn-lt"/>
                <a:ea typeface="+mn-ea"/>
                <a:cs typeface="+mn-cs"/>
              </a:rPr>
              <a:t>, G., &amp; </a:t>
            </a:r>
            <a:r>
              <a:rPr lang="en-GB" sz="1200" b="0" i="0" kern="1200" dirty="0" err="1">
                <a:solidFill>
                  <a:schemeClr val="tx1"/>
                </a:solidFill>
                <a:effectLst/>
                <a:latin typeface="+mn-lt"/>
                <a:ea typeface="+mn-ea"/>
                <a:cs typeface="+mn-cs"/>
              </a:rPr>
              <a:t>Drnovšek</a:t>
            </a:r>
            <a:r>
              <a:rPr lang="en-GB" sz="1200" b="0" i="0" kern="1200" dirty="0">
                <a:solidFill>
                  <a:schemeClr val="tx1"/>
                </a:solidFill>
                <a:effectLst/>
                <a:latin typeface="+mn-lt"/>
                <a:ea typeface="+mn-ea"/>
                <a:cs typeface="+mn-cs"/>
              </a:rPr>
              <a:t>, J. (2014). Non-contact heart rate and heart rate variability measurements: A review. </a:t>
            </a:r>
            <a:r>
              <a:rPr lang="en-GB" sz="1200" b="0" i="1" kern="1200" dirty="0">
                <a:solidFill>
                  <a:schemeClr val="tx1"/>
                </a:solidFill>
                <a:effectLst/>
                <a:latin typeface="+mn-lt"/>
                <a:ea typeface="+mn-ea"/>
                <a:cs typeface="+mn-cs"/>
              </a:rPr>
              <a:t>Biomedical signal processing and control</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13</a:t>
            </a:r>
            <a:r>
              <a:rPr lang="en-GB" sz="1200" b="0" i="0" kern="1200" dirty="0">
                <a:solidFill>
                  <a:schemeClr val="tx1"/>
                </a:solidFill>
                <a:effectLst/>
                <a:latin typeface="+mn-lt"/>
                <a:ea typeface="+mn-ea"/>
                <a:cs typeface="+mn-cs"/>
              </a:rPr>
              <a:t>, 102-112.</a:t>
            </a:r>
            <a:endParaRPr lang="en-GB" dirty="0"/>
          </a:p>
        </p:txBody>
      </p:sp>
      <p:sp>
        <p:nvSpPr>
          <p:cNvPr id="4" name="Slide Number Placeholder 3"/>
          <p:cNvSpPr>
            <a:spLocks noGrp="1"/>
          </p:cNvSpPr>
          <p:nvPr>
            <p:ph type="sldNum" sz="quarter" idx="5"/>
          </p:nvPr>
        </p:nvSpPr>
        <p:spPr/>
        <p:txBody>
          <a:bodyPr/>
          <a:lstStyle/>
          <a:p>
            <a:fld id="{A2D3E695-B794-4237-A21C-8216AB230C1D}" type="slidenum">
              <a:rPr lang="en-GB" smtClean="0"/>
              <a:t>10</a:t>
            </a:fld>
            <a:endParaRPr lang="en-GB"/>
          </a:p>
        </p:txBody>
      </p:sp>
    </p:spTree>
    <p:extLst>
      <p:ext uri="{BB962C8B-B14F-4D97-AF65-F5344CB8AC3E}">
        <p14:creationId xmlns:p14="http://schemas.microsoft.com/office/powerpoint/2010/main" val="9361950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2D3E695-B794-4237-A21C-8216AB230C1D}" type="slidenum">
              <a:rPr lang="en-GB" smtClean="0"/>
              <a:t>52</a:t>
            </a:fld>
            <a:endParaRPr lang="en-GB"/>
          </a:p>
        </p:txBody>
      </p:sp>
    </p:spTree>
    <p:extLst>
      <p:ext uri="{BB962C8B-B14F-4D97-AF65-F5344CB8AC3E}">
        <p14:creationId xmlns:p14="http://schemas.microsoft.com/office/powerpoint/2010/main" val="1374145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https://www.youtube.com/watch?v=YhREr9aymY4</a:t>
            </a:r>
            <a:endParaRPr lang="et-EE" dirty="0"/>
          </a:p>
          <a:p>
            <a:endParaRPr lang="et-EE" dirty="0"/>
          </a:p>
          <a:p>
            <a:r>
              <a:rPr lang="et-EE" dirty="0"/>
              <a:t>6:10</a:t>
            </a:r>
          </a:p>
          <a:p>
            <a:endParaRPr lang="et-EE" dirty="0"/>
          </a:p>
          <a:p>
            <a:r>
              <a:rPr lang="et-EE" dirty="0"/>
              <a:t>https://youtu.be/YhREr9aymY4?t=370</a:t>
            </a:r>
          </a:p>
          <a:p>
            <a:endParaRPr lang="et-EE" dirty="0"/>
          </a:p>
          <a:p>
            <a:endParaRPr lang="et-EE" dirty="0"/>
          </a:p>
          <a:p>
            <a:r>
              <a:rPr lang="en-GB" sz="1200" b="0" i="0" kern="1200" dirty="0">
                <a:solidFill>
                  <a:schemeClr val="tx1"/>
                </a:solidFill>
                <a:effectLst/>
                <a:latin typeface="+mn-lt"/>
                <a:ea typeface="+mn-ea"/>
                <a:cs typeface="+mn-cs"/>
              </a:rPr>
              <a:t>Data Art: The Sheep Market</a:t>
            </a:r>
          </a:p>
          <a:p>
            <a:endParaRPr lang="et-EE" dirty="0"/>
          </a:p>
          <a:p>
            <a:r>
              <a:rPr lang="en-GB" dirty="0"/>
              <a:t>https://www.youtube.com/watch?v=3Mmb5aSscck</a:t>
            </a:r>
          </a:p>
        </p:txBody>
      </p:sp>
      <p:sp>
        <p:nvSpPr>
          <p:cNvPr id="4" name="Slide Number Placeholder 3"/>
          <p:cNvSpPr>
            <a:spLocks noGrp="1"/>
          </p:cNvSpPr>
          <p:nvPr>
            <p:ph type="sldNum" sz="quarter" idx="5"/>
          </p:nvPr>
        </p:nvSpPr>
        <p:spPr/>
        <p:txBody>
          <a:bodyPr/>
          <a:lstStyle/>
          <a:p>
            <a:fld id="{A2D3E695-B794-4237-A21C-8216AB230C1D}" type="slidenum">
              <a:rPr lang="en-GB" smtClean="0"/>
              <a:t>14</a:t>
            </a:fld>
            <a:endParaRPr lang="en-GB"/>
          </a:p>
        </p:txBody>
      </p:sp>
    </p:spTree>
    <p:extLst>
      <p:ext uri="{BB962C8B-B14F-4D97-AF65-F5344CB8AC3E}">
        <p14:creationId xmlns:p14="http://schemas.microsoft.com/office/powerpoint/2010/main" val="3429836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err="1">
                <a:solidFill>
                  <a:schemeClr val="tx1"/>
                </a:solidFill>
                <a:effectLst/>
                <a:latin typeface="+mn-lt"/>
                <a:ea typeface="+mn-ea"/>
                <a:cs typeface="+mn-cs"/>
              </a:rPr>
              <a:t>Grootswagers</a:t>
            </a:r>
            <a:r>
              <a:rPr lang="en-GB" sz="1200" b="0" i="0" kern="1200" dirty="0">
                <a:solidFill>
                  <a:schemeClr val="tx1"/>
                </a:solidFill>
                <a:effectLst/>
                <a:latin typeface="+mn-lt"/>
                <a:ea typeface="+mn-ea"/>
                <a:cs typeface="+mn-cs"/>
              </a:rPr>
              <a:t>, T. (2020). A primer on running human behavioural experiments online. </a:t>
            </a:r>
            <a:r>
              <a:rPr lang="en-GB" sz="1200" b="0" i="1" kern="1200" dirty="0" err="1">
                <a:solidFill>
                  <a:schemeClr val="tx1"/>
                </a:solidFill>
                <a:effectLst/>
                <a:latin typeface="+mn-lt"/>
                <a:ea typeface="+mn-ea"/>
                <a:cs typeface="+mn-cs"/>
              </a:rPr>
              <a:t>Behavior</a:t>
            </a:r>
            <a:r>
              <a:rPr lang="en-GB" sz="1200" b="0" i="1" kern="1200" dirty="0">
                <a:solidFill>
                  <a:schemeClr val="tx1"/>
                </a:solidFill>
                <a:effectLst/>
                <a:latin typeface="+mn-lt"/>
                <a:ea typeface="+mn-ea"/>
                <a:cs typeface="+mn-cs"/>
              </a:rPr>
              <a:t> research methods</a:t>
            </a:r>
            <a:r>
              <a:rPr lang="en-GB" sz="1200" b="0" i="0" kern="1200" dirty="0">
                <a:solidFill>
                  <a:schemeClr val="tx1"/>
                </a:solidFill>
                <a:effectLst/>
                <a:latin typeface="+mn-lt"/>
                <a:ea typeface="+mn-ea"/>
                <a:cs typeface="+mn-cs"/>
              </a:rPr>
              <a:t>, 1-4.</a:t>
            </a:r>
            <a:endParaRPr lang="en-GB" dirty="0"/>
          </a:p>
        </p:txBody>
      </p:sp>
      <p:sp>
        <p:nvSpPr>
          <p:cNvPr id="4" name="Slide Number Placeholder 3"/>
          <p:cNvSpPr>
            <a:spLocks noGrp="1"/>
          </p:cNvSpPr>
          <p:nvPr>
            <p:ph type="sldNum" sz="quarter" idx="5"/>
          </p:nvPr>
        </p:nvSpPr>
        <p:spPr/>
        <p:txBody>
          <a:bodyPr/>
          <a:lstStyle/>
          <a:p>
            <a:fld id="{A2D3E695-B794-4237-A21C-8216AB230C1D}" type="slidenum">
              <a:rPr lang="en-GB" smtClean="0"/>
              <a:t>17</a:t>
            </a:fld>
            <a:endParaRPr lang="en-GB"/>
          </a:p>
        </p:txBody>
      </p:sp>
    </p:spTree>
    <p:extLst>
      <p:ext uri="{BB962C8B-B14F-4D97-AF65-F5344CB8AC3E}">
        <p14:creationId xmlns:p14="http://schemas.microsoft.com/office/powerpoint/2010/main" val="352306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err="1">
                <a:solidFill>
                  <a:schemeClr val="tx1"/>
                </a:solidFill>
                <a:effectLst/>
                <a:latin typeface="+mn-lt"/>
                <a:ea typeface="+mn-ea"/>
                <a:cs typeface="+mn-cs"/>
              </a:rPr>
              <a:t>Grootswagers</a:t>
            </a:r>
            <a:r>
              <a:rPr lang="en-GB" sz="1200" b="0" i="0" kern="1200" dirty="0">
                <a:solidFill>
                  <a:schemeClr val="tx1"/>
                </a:solidFill>
                <a:effectLst/>
                <a:latin typeface="+mn-lt"/>
                <a:ea typeface="+mn-ea"/>
                <a:cs typeface="+mn-cs"/>
              </a:rPr>
              <a:t>, T. (2020). A primer on running human behavioural experiments online. </a:t>
            </a:r>
            <a:r>
              <a:rPr lang="en-GB" sz="1200" b="0" i="1" kern="1200" dirty="0" err="1">
                <a:solidFill>
                  <a:schemeClr val="tx1"/>
                </a:solidFill>
                <a:effectLst/>
                <a:latin typeface="+mn-lt"/>
                <a:ea typeface="+mn-ea"/>
                <a:cs typeface="+mn-cs"/>
              </a:rPr>
              <a:t>Behavior</a:t>
            </a:r>
            <a:r>
              <a:rPr lang="en-GB" sz="1200" b="0" i="1" kern="1200" dirty="0">
                <a:solidFill>
                  <a:schemeClr val="tx1"/>
                </a:solidFill>
                <a:effectLst/>
                <a:latin typeface="+mn-lt"/>
                <a:ea typeface="+mn-ea"/>
                <a:cs typeface="+mn-cs"/>
              </a:rPr>
              <a:t> research methods</a:t>
            </a:r>
            <a:r>
              <a:rPr lang="en-GB" sz="1200" b="0" i="0" kern="1200" dirty="0">
                <a:solidFill>
                  <a:schemeClr val="tx1"/>
                </a:solidFill>
                <a:effectLst/>
                <a:latin typeface="+mn-lt"/>
                <a:ea typeface="+mn-ea"/>
                <a:cs typeface="+mn-cs"/>
              </a:rPr>
              <a:t>, 1-4.</a:t>
            </a:r>
            <a:endParaRPr lang="et-EE" sz="1200" b="0" i="0" kern="1200" dirty="0">
              <a:solidFill>
                <a:schemeClr val="tx1"/>
              </a:solidFill>
              <a:effectLst/>
              <a:latin typeface="+mn-lt"/>
              <a:ea typeface="+mn-ea"/>
              <a:cs typeface="+mn-cs"/>
            </a:endParaRPr>
          </a:p>
          <a:p>
            <a:endParaRPr lang="et-EE" sz="1200" b="0" i="0" kern="1200" dirty="0">
              <a:solidFill>
                <a:schemeClr val="tx1"/>
              </a:solidFill>
              <a:effectLst/>
              <a:latin typeface="+mn-lt"/>
              <a:ea typeface="+mn-ea"/>
              <a:cs typeface="+mn-cs"/>
            </a:endParaRPr>
          </a:p>
          <a:p>
            <a:pPr rtl="0" fontAlgn="base"/>
            <a:r>
              <a:rPr lang="en-GB" sz="1200" b="1" i="0" kern="1200" dirty="0">
                <a:solidFill>
                  <a:schemeClr val="tx1"/>
                </a:solidFill>
                <a:effectLst/>
                <a:latin typeface="+mn-lt"/>
                <a:ea typeface="+mn-ea"/>
                <a:cs typeface="+mn-cs"/>
              </a:rPr>
              <a:t>Millions of websites offline after fire at French cloud services firm</a:t>
            </a:r>
            <a:endParaRPr lang="et-EE" sz="1200" b="0" i="0" kern="1200" dirty="0">
              <a:solidFill>
                <a:schemeClr val="tx1"/>
              </a:solidFill>
              <a:effectLst/>
              <a:latin typeface="+mn-lt"/>
              <a:ea typeface="+mn-ea"/>
              <a:cs typeface="+mn-cs"/>
            </a:endParaRPr>
          </a:p>
          <a:p>
            <a:r>
              <a:rPr lang="en-GB" dirty="0"/>
              <a:t>https://www.reuters.com/article/us-france-ovh-fire-idUSKBN2B20NU</a:t>
            </a:r>
          </a:p>
        </p:txBody>
      </p:sp>
      <p:sp>
        <p:nvSpPr>
          <p:cNvPr id="4" name="Slide Number Placeholder 3"/>
          <p:cNvSpPr>
            <a:spLocks noGrp="1"/>
          </p:cNvSpPr>
          <p:nvPr>
            <p:ph type="sldNum" sz="quarter" idx="5"/>
          </p:nvPr>
        </p:nvSpPr>
        <p:spPr/>
        <p:txBody>
          <a:bodyPr/>
          <a:lstStyle/>
          <a:p>
            <a:fld id="{A2D3E695-B794-4237-A21C-8216AB230C1D}" type="slidenum">
              <a:rPr lang="en-GB" smtClean="0"/>
              <a:t>18</a:t>
            </a:fld>
            <a:endParaRPr lang="en-GB"/>
          </a:p>
        </p:txBody>
      </p:sp>
    </p:spTree>
    <p:extLst>
      <p:ext uri="{BB962C8B-B14F-4D97-AF65-F5344CB8AC3E}">
        <p14:creationId xmlns:p14="http://schemas.microsoft.com/office/powerpoint/2010/main" val="994015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Sauter, M., </a:t>
            </a:r>
            <a:r>
              <a:rPr lang="en-GB" sz="1200" b="0" i="0" kern="1200" dirty="0" err="1">
                <a:solidFill>
                  <a:schemeClr val="tx1"/>
                </a:solidFill>
                <a:effectLst/>
                <a:latin typeface="+mn-lt"/>
                <a:ea typeface="+mn-ea"/>
                <a:cs typeface="+mn-cs"/>
              </a:rPr>
              <a:t>Draschkow</a:t>
            </a:r>
            <a:r>
              <a:rPr lang="en-GB" sz="1200" b="0" i="0" kern="1200" dirty="0">
                <a:solidFill>
                  <a:schemeClr val="tx1"/>
                </a:solidFill>
                <a:effectLst/>
                <a:latin typeface="+mn-lt"/>
                <a:ea typeface="+mn-ea"/>
                <a:cs typeface="+mn-cs"/>
              </a:rPr>
              <a:t>, D., &amp; Mack, W. (2020). Building, hosting and recruiting: A brief introduction to running </a:t>
            </a:r>
            <a:r>
              <a:rPr lang="en-GB" sz="1200" b="0" i="0" kern="1200" dirty="0" err="1">
                <a:solidFill>
                  <a:schemeClr val="tx1"/>
                </a:solidFill>
                <a:effectLst/>
                <a:latin typeface="+mn-lt"/>
                <a:ea typeface="+mn-ea"/>
                <a:cs typeface="+mn-cs"/>
              </a:rPr>
              <a:t>behavioral</a:t>
            </a:r>
            <a:r>
              <a:rPr lang="en-GB" sz="1200" b="0" i="0" kern="1200" dirty="0">
                <a:solidFill>
                  <a:schemeClr val="tx1"/>
                </a:solidFill>
                <a:effectLst/>
                <a:latin typeface="+mn-lt"/>
                <a:ea typeface="+mn-ea"/>
                <a:cs typeface="+mn-cs"/>
              </a:rPr>
              <a:t> experiments online. </a:t>
            </a:r>
            <a:r>
              <a:rPr lang="en-GB" sz="1200" b="0" i="1" kern="1200" dirty="0">
                <a:solidFill>
                  <a:schemeClr val="tx1"/>
                </a:solidFill>
                <a:effectLst/>
                <a:latin typeface="+mn-lt"/>
                <a:ea typeface="+mn-ea"/>
                <a:cs typeface="+mn-cs"/>
              </a:rPr>
              <a:t>Brain sciences</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10</a:t>
            </a:r>
            <a:r>
              <a:rPr lang="en-GB" sz="1200" b="0" i="0" kern="1200" dirty="0">
                <a:solidFill>
                  <a:schemeClr val="tx1"/>
                </a:solidFill>
                <a:effectLst/>
                <a:latin typeface="+mn-lt"/>
                <a:ea typeface="+mn-ea"/>
                <a:cs typeface="+mn-cs"/>
              </a:rPr>
              <a:t>(4), 251.</a:t>
            </a:r>
            <a:endParaRPr lang="en-GB" dirty="0"/>
          </a:p>
        </p:txBody>
      </p:sp>
      <p:sp>
        <p:nvSpPr>
          <p:cNvPr id="4" name="Slide Number Placeholder 3"/>
          <p:cNvSpPr>
            <a:spLocks noGrp="1"/>
          </p:cNvSpPr>
          <p:nvPr>
            <p:ph type="sldNum" sz="quarter" idx="5"/>
          </p:nvPr>
        </p:nvSpPr>
        <p:spPr/>
        <p:txBody>
          <a:bodyPr/>
          <a:lstStyle/>
          <a:p>
            <a:fld id="{A2D3E695-B794-4237-A21C-8216AB230C1D}" type="slidenum">
              <a:rPr lang="en-GB" smtClean="0"/>
              <a:t>19</a:t>
            </a:fld>
            <a:endParaRPr lang="en-GB"/>
          </a:p>
        </p:txBody>
      </p:sp>
    </p:spTree>
    <p:extLst>
      <p:ext uri="{BB962C8B-B14F-4D97-AF65-F5344CB8AC3E}">
        <p14:creationId xmlns:p14="http://schemas.microsoft.com/office/powerpoint/2010/main" val="32255119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Sauter, M., </a:t>
            </a:r>
            <a:r>
              <a:rPr lang="en-GB" sz="1200" b="0" i="0" kern="1200" dirty="0" err="1">
                <a:solidFill>
                  <a:schemeClr val="tx1"/>
                </a:solidFill>
                <a:effectLst/>
                <a:latin typeface="+mn-lt"/>
                <a:ea typeface="+mn-ea"/>
                <a:cs typeface="+mn-cs"/>
              </a:rPr>
              <a:t>Draschkow</a:t>
            </a:r>
            <a:r>
              <a:rPr lang="en-GB" sz="1200" b="0" i="0" kern="1200" dirty="0">
                <a:solidFill>
                  <a:schemeClr val="tx1"/>
                </a:solidFill>
                <a:effectLst/>
                <a:latin typeface="+mn-lt"/>
                <a:ea typeface="+mn-ea"/>
                <a:cs typeface="+mn-cs"/>
              </a:rPr>
              <a:t>, D., &amp; Mack, W. (2020). Building, hosting and recruiting: A brief introduction to running </a:t>
            </a:r>
            <a:r>
              <a:rPr lang="en-GB" sz="1200" b="0" i="0" kern="1200" dirty="0" err="1">
                <a:solidFill>
                  <a:schemeClr val="tx1"/>
                </a:solidFill>
                <a:effectLst/>
                <a:latin typeface="+mn-lt"/>
                <a:ea typeface="+mn-ea"/>
                <a:cs typeface="+mn-cs"/>
              </a:rPr>
              <a:t>behavioral</a:t>
            </a:r>
            <a:r>
              <a:rPr lang="en-GB" sz="1200" b="0" i="0" kern="1200" dirty="0">
                <a:solidFill>
                  <a:schemeClr val="tx1"/>
                </a:solidFill>
                <a:effectLst/>
                <a:latin typeface="+mn-lt"/>
                <a:ea typeface="+mn-ea"/>
                <a:cs typeface="+mn-cs"/>
              </a:rPr>
              <a:t> experiments online. </a:t>
            </a:r>
            <a:r>
              <a:rPr lang="en-GB" sz="1200" b="0" i="1" kern="1200" dirty="0">
                <a:solidFill>
                  <a:schemeClr val="tx1"/>
                </a:solidFill>
                <a:effectLst/>
                <a:latin typeface="+mn-lt"/>
                <a:ea typeface="+mn-ea"/>
                <a:cs typeface="+mn-cs"/>
              </a:rPr>
              <a:t>Brain sciences</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10</a:t>
            </a:r>
            <a:r>
              <a:rPr lang="en-GB" sz="1200" b="0" i="0" kern="1200" dirty="0">
                <a:solidFill>
                  <a:schemeClr val="tx1"/>
                </a:solidFill>
                <a:effectLst/>
                <a:latin typeface="+mn-lt"/>
                <a:ea typeface="+mn-ea"/>
                <a:cs typeface="+mn-cs"/>
              </a:rPr>
              <a:t>(4), 251.</a:t>
            </a:r>
            <a:endParaRPr lang="en-GB" dirty="0"/>
          </a:p>
        </p:txBody>
      </p:sp>
      <p:sp>
        <p:nvSpPr>
          <p:cNvPr id="4" name="Slide Number Placeholder 3"/>
          <p:cNvSpPr>
            <a:spLocks noGrp="1"/>
          </p:cNvSpPr>
          <p:nvPr>
            <p:ph type="sldNum" sz="quarter" idx="5"/>
          </p:nvPr>
        </p:nvSpPr>
        <p:spPr/>
        <p:txBody>
          <a:bodyPr/>
          <a:lstStyle/>
          <a:p>
            <a:fld id="{A2D3E695-B794-4237-A21C-8216AB230C1D}" type="slidenum">
              <a:rPr lang="en-GB" smtClean="0"/>
              <a:t>20</a:t>
            </a:fld>
            <a:endParaRPr lang="en-GB"/>
          </a:p>
        </p:txBody>
      </p:sp>
    </p:spTree>
    <p:extLst>
      <p:ext uri="{BB962C8B-B14F-4D97-AF65-F5344CB8AC3E}">
        <p14:creationId xmlns:p14="http://schemas.microsoft.com/office/powerpoint/2010/main" val="3625272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47E8C-7914-4846-B734-40FF64902E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8B0DA6C-FB2E-4C46-B9A2-3422219E9E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99A53A5-2967-44F7-86D0-4BB2E505FE15}"/>
              </a:ext>
            </a:extLst>
          </p:cNvPr>
          <p:cNvSpPr>
            <a:spLocks noGrp="1"/>
          </p:cNvSpPr>
          <p:nvPr>
            <p:ph type="dt" sz="half" idx="10"/>
          </p:nvPr>
        </p:nvSpPr>
        <p:spPr/>
        <p:txBody>
          <a:bodyPr/>
          <a:lstStyle/>
          <a:p>
            <a:fld id="{F82DF7E9-7C19-4F07-A22A-CFD2F6703ABB}" type="datetimeFigureOut">
              <a:rPr lang="en-GB" smtClean="0"/>
              <a:t>15/03/2021</a:t>
            </a:fld>
            <a:endParaRPr lang="en-GB"/>
          </a:p>
        </p:txBody>
      </p:sp>
      <p:sp>
        <p:nvSpPr>
          <p:cNvPr id="5" name="Footer Placeholder 4">
            <a:extLst>
              <a:ext uri="{FF2B5EF4-FFF2-40B4-BE49-F238E27FC236}">
                <a16:creationId xmlns:a16="http://schemas.microsoft.com/office/drawing/2014/main" id="{620D101B-8D61-42C1-BBCF-A948E279F1B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37F08D3-E097-4D01-B6D5-4B3BF2651573}"/>
              </a:ext>
            </a:extLst>
          </p:cNvPr>
          <p:cNvSpPr>
            <a:spLocks noGrp="1"/>
          </p:cNvSpPr>
          <p:nvPr>
            <p:ph type="sldNum" sz="quarter" idx="12"/>
          </p:nvPr>
        </p:nvSpPr>
        <p:spPr/>
        <p:txBody>
          <a:bodyPr/>
          <a:lstStyle/>
          <a:p>
            <a:fld id="{39A8708E-014B-48D1-9A9A-994ACCE17A36}" type="slidenum">
              <a:rPr lang="en-GB" smtClean="0"/>
              <a:t>‹#›</a:t>
            </a:fld>
            <a:endParaRPr lang="en-GB"/>
          </a:p>
        </p:txBody>
      </p:sp>
    </p:spTree>
    <p:extLst>
      <p:ext uri="{BB962C8B-B14F-4D97-AF65-F5344CB8AC3E}">
        <p14:creationId xmlns:p14="http://schemas.microsoft.com/office/powerpoint/2010/main" val="535887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0EDA0-65D1-40C7-9570-81243429E63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4C54CFA-0C0B-436A-BBF7-38333E6873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1479D21-34F9-4B10-9EBE-C6A04850213D}"/>
              </a:ext>
            </a:extLst>
          </p:cNvPr>
          <p:cNvSpPr>
            <a:spLocks noGrp="1"/>
          </p:cNvSpPr>
          <p:nvPr>
            <p:ph type="dt" sz="half" idx="10"/>
          </p:nvPr>
        </p:nvSpPr>
        <p:spPr/>
        <p:txBody>
          <a:bodyPr/>
          <a:lstStyle/>
          <a:p>
            <a:fld id="{F82DF7E9-7C19-4F07-A22A-CFD2F6703ABB}" type="datetimeFigureOut">
              <a:rPr lang="en-GB" smtClean="0"/>
              <a:t>15/03/2021</a:t>
            </a:fld>
            <a:endParaRPr lang="en-GB"/>
          </a:p>
        </p:txBody>
      </p:sp>
      <p:sp>
        <p:nvSpPr>
          <p:cNvPr id="5" name="Footer Placeholder 4">
            <a:extLst>
              <a:ext uri="{FF2B5EF4-FFF2-40B4-BE49-F238E27FC236}">
                <a16:creationId xmlns:a16="http://schemas.microsoft.com/office/drawing/2014/main" id="{0801228D-9456-4EFD-A7E2-0B81FB8F963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927146F-65BC-4898-929D-D88758DDB328}"/>
              </a:ext>
            </a:extLst>
          </p:cNvPr>
          <p:cNvSpPr>
            <a:spLocks noGrp="1"/>
          </p:cNvSpPr>
          <p:nvPr>
            <p:ph type="sldNum" sz="quarter" idx="12"/>
          </p:nvPr>
        </p:nvSpPr>
        <p:spPr/>
        <p:txBody>
          <a:bodyPr/>
          <a:lstStyle/>
          <a:p>
            <a:fld id="{39A8708E-014B-48D1-9A9A-994ACCE17A36}" type="slidenum">
              <a:rPr lang="en-GB" smtClean="0"/>
              <a:t>‹#›</a:t>
            </a:fld>
            <a:endParaRPr lang="en-GB"/>
          </a:p>
        </p:txBody>
      </p:sp>
    </p:spTree>
    <p:extLst>
      <p:ext uri="{BB962C8B-B14F-4D97-AF65-F5344CB8AC3E}">
        <p14:creationId xmlns:p14="http://schemas.microsoft.com/office/powerpoint/2010/main" val="172749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1DA6F7-902E-4E6D-8B42-ABE1ED6B91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B687845-2D32-4BE8-A1FE-110F3CE735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6824470-AE67-4D76-ACBD-C91AA8F17BFB}"/>
              </a:ext>
            </a:extLst>
          </p:cNvPr>
          <p:cNvSpPr>
            <a:spLocks noGrp="1"/>
          </p:cNvSpPr>
          <p:nvPr>
            <p:ph type="dt" sz="half" idx="10"/>
          </p:nvPr>
        </p:nvSpPr>
        <p:spPr/>
        <p:txBody>
          <a:bodyPr/>
          <a:lstStyle/>
          <a:p>
            <a:fld id="{F82DF7E9-7C19-4F07-A22A-CFD2F6703ABB}" type="datetimeFigureOut">
              <a:rPr lang="en-GB" smtClean="0"/>
              <a:t>15/03/2021</a:t>
            </a:fld>
            <a:endParaRPr lang="en-GB"/>
          </a:p>
        </p:txBody>
      </p:sp>
      <p:sp>
        <p:nvSpPr>
          <p:cNvPr id="5" name="Footer Placeholder 4">
            <a:extLst>
              <a:ext uri="{FF2B5EF4-FFF2-40B4-BE49-F238E27FC236}">
                <a16:creationId xmlns:a16="http://schemas.microsoft.com/office/drawing/2014/main" id="{EBBE3DE1-017D-4AD0-B037-E03D13AE302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3769298-391D-4345-975C-BFE47F091D7B}"/>
              </a:ext>
            </a:extLst>
          </p:cNvPr>
          <p:cNvSpPr>
            <a:spLocks noGrp="1"/>
          </p:cNvSpPr>
          <p:nvPr>
            <p:ph type="sldNum" sz="quarter" idx="12"/>
          </p:nvPr>
        </p:nvSpPr>
        <p:spPr/>
        <p:txBody>
          <a:bodyPr/>
          <a:lstStyle/>
          <a:p>
            <a:fld id="{39A8708E-014B-48D1-9A9A-994ACCE17A36}" type="slidenum">
              <a:rPr lang="en-GB" smtClean="0"/>
              <a:t>‹#›</a:t>
            </a:fld>
            <a:endParaRPr lang="en-GB"/>
          </a:p>
        </p:txBody>
      </p:sp>
    </p:spTree>
    <p:extLst>
      <p:ext uri="{BB962C8B-B14F-4D97-AF65-F5344CB8AC3E}">
        <p14:creationId xmlns:p14="http://schemas.microsoft.com/office/powerpoint/2010/main" val="1128384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EEE30-25A9-483D-BF8B-2D494A4FDB2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F7460F8-EEE8-4B01-8A74-A858AEEA95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2F6F70B-A5A8-4376-8217-1A45ED0622F9}"/>
              </a:ext>
            </a:extLst>
          </p:cNvPr>
          <p:cNvSpPr>
            <a:spLocks noGrp="1"/>
          </p:cNvSpPr>
          <p:nvPr>
            <p:ph type="dt" sz="half" idx="10"/>
          </p:nvPr>
        </p:nvSpPr>
        <p:spPr/>
        <p:txBody>
          <a:bodyPr/>
          <a:lstStyle/>
          <a:p>
            <a:fld id="{F82DF7E9-7C19-4F07-A22A-CFD2F6703ABB}" type="datetimeFigureOut">
              <a:rPr lang="en-GB" smtClean="0"/>
              <a:t>15/03/2021</a:t>
            </a:fld>
            <a:endParaRPr lang="en-GB"/>
          </a:p>
        </p:txBody>
      </p:sp>
      <p:sp>
        <p:nvSpPr>
          <p:cNvPr id="5" name="Footer Placeholder 4">
            <a:extLst>
              <a:ext uri="{FF2B5EF4-FFF2-40B4-BE49-F238E27FC236}">
                <a16:creationId xmlns:a16="http://schemas.microsoft.com/office/drawing/2014/main" id="{CBBF3583-EB0D-46DE-A1E5-2F4F04E4BB6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B88A60A-3441-4CF2-9C0F-571DD24422F8}"/>
              </a:ext>
            </a:extLst>
          </p:cNvPr>
          <p:cNvSpPr>
            <a:spLocks noGrp="1"/>
          </p:cNvSpPr>
          <p:nvPr>
            <p:ph type="sldNum" sz="quarter" idx="12"/>
          </p:nvPr>
        </p:nvSpPr>
        <p:spPr/>
        <p:txBody>
          <a:bodyPr/>
          <a:lstStyle/>
          <a:p>
            <a:fld id="{39A8708E-014B-48D1-9A9A-994ACCE17A36}" type="slidenum">
              <a:rPr lang="en-GB" smtClean="0"/>
              <a:t>‹#›</a:t>
            </a:fld>
            <a:endParaRPr lang="en-GB"/>
          </a:p>
        </p:txBody>
      </p:sp>
    </p:spTree>
    <p:extLst>
      <p:ext uri="{BB962C8B-B14F-4D97-AF65-F5344CB8AC3E}">
        <p14:creationId xmlns:p14="http://schemas.microsoft.com/office/powerpoint/2010/main" val="4187700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13691-0D39-42AD-8FC4-16C9EDAF10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ACBC2BF-080F-40BC-821D-11A6D90295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BD36BA-2DF3-4AFD-9519-84A9F005E56D}"/>
              </a:ext>
            </a:extLst>
          </p:cNvPr>
          <p:cNvSpPr>
            <a:spLocks noGrp="1"/>
          </p:cNvSpPr>
          <p:nvPr>
            <p:ph type="dt" sz="half" idx="10"/>
          </p:nvPr>
        </p:nvSpPr>
        <p:spPr/>
        <p:txBody>
          <a:bodyPr/>
          <a:lstStyle/>
          <a:p>
            <a:fld id="{F82DF7E9-7C19-4F07-A22A-CFD2F6703ABB}" type="datetimeFigureOut">
              <a:rPr lang="en-GB" smtClean="0"/>
              <a:t>15/03/2021</a:t>
            </a:fld>
            <a:endParaRPr lang="en-GB"/>
          </a:p>
        </p:txBody>
      </p:sp>
      <p:sp>
        <p:nvSpPr>
          <p:cNvPr id="5" name="Footer Placeholder 4">
            <a:extLst>
              <a:ext uri="{FF2B5EF4-FFF2-40B4-BE49-F238E27FC236}">
                <a16:creationId xmlns:a16="http://schemas.microsoft.com/office/drawing/2014/main" id="{C4A9B0FF-3EF5-4CD3-BA76-2230517F88B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785167-BFB7-4269-81E4-758E9511595C}"/>
              </a:ext>
            </a:extLst>
          </p:cNvPr>
          <p:cNvSpPr>
            <a:spLocks noGrp="1"/>
          </p:cNvSpPr>
          <p:nvPr>
            <p:ph type="sldNum" sz="quarter" idx="12"/>
          </p:nvPr>
        </p:nvSpPr>
        <p:spPr/>
        <p:txBody>
          <a:bodyPr/>
          <a:lstStyle/>
          <a:p>
            <a:fld id="{39A8708E-014B-48D1-9A9A-994ACCE17A36}" type="slidenum">
              <a:rPr lang="en-GB" smtClean="0"/>
              <a:t>‹#›</a:t>
            </a:fld>
            <a:endParaRPr lang="en-GB"/>
          </a:p>
        </p:txBody>
      </p:sp>
    </p:spTree>
    <p:extLst>
      <p:ext uri="{BB962C8B-B14F-4D97-AF65-F5344CB8AC3E}">
        <p14:creationId xmlns:p14="http://schemas.microsoft.com/office/powerpoint/2010/main" val="651395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740D0-7012-45C1-A689-3274B8BDAC3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DAF35D8-6E00-4416-9974-0AFBB56C0B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45276FF-1438-457E-AB57-B461DC02A83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692E027-FB30-4DBD-9303-6E124A2F5002}"/>
              </a:ext>
            </a:extLst>
          </p:cNvPr>
          <p:cNvSpPr>
            <a:spLocks noGrp="1"/>
          </p:cNvSpPr>
          <p:nvPr>
            <p:ph type="dt" sz="half" idx="10"/>
          </p:nvPr>
        </p:nvSpPr>
        <p:spPr/>
        <p:txBody>
          <a:bodyPr/>
          <a:lstStyle/>
          <a:p>
            <a:fld id="{F82DF7E9-7C19-4F07-A22A-CFD2F6703ABB}" type="datetimeFigureOut">
              <a:rPr lang="en-GB" smtClean="0"/>
              <a:t>15/03/2021</a:t>
            </a:fld>
            <a:endParaRPr lang="en-GB"/>
          </a:p>
        </p:txBody>
      </p:sp>
      <p:sp>
        <p:nvSpPr>
          <p:cNvPr id="6" name="Footer Placeholder 5">
            <a:extLst>
              <a:ext uri="{FF2B5EF4-FFF2-40B4-BE49-F238E27FC236}">
                <a16:creationId xmlns:a16="http://schemas.microsoft.com/office/drawing/2014/main" id="{5E2ACD8D-BFE6-4764-8520-FCA174AE7C1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907A76C-36E9-49BA-BA78-4FF73AC19ADB}"/>
              </a:ext>
            </a:extLst>
          </p:cNvPr>
          <p:cNvSpPr>
            <a:spLocks noGrp="1"/>
          </p:cNvSpPr>
          <p:nvPr>
            <p:ph type="sldNum" sz="quarter" idx="12"/>
          </p:nvPr>
        </p:nvSpPr>
        <p:spPr/>
        <p:txBody>
          <a:bodyPr/>
          <a:lstStyle/>
          <a:p>
            <a:fld id="{39A8708E-014B-48D1-9A9A-994ACCE17A36}" type="slidenum">
              <a:rPr lang="en-GB" smtClean="0"/>
              <a:t>‹#›</a:t>
            </a:fld>
            <a:endParaRPr lang="en-GB"/>
          </a:p>
        </p:txBody>
      </p:sp>
    </p:spTree>
    <p:extLst>
      <p:ext uri="{BB962C8B-B14F-4D97-AF65-F5344CB8AC3E}">
        <p14:creationId xmlns:p14="http://schemas.microsoft.com/office/powerpoint/2010/main" val="4099774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EBD26-E054-4EE0-BA7B-468363C7F25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CF4BA4B-D8FE-4937-9267-2171DC2A3D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D2EE71-BE42-44E3-90BE-43068144FF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86662D7-BD1F-4E8A-8E6A-454AE60D10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19F692-C10B-4804-AFF7-F3B402928B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8F1F8FA-DC3C-412D-915D-EAD87604168A}"/>
              </a:ext>
            </a:extLst>
          </p:cNvPr>
          <p:cNvSpPr>
            <a:spLocks noGrp="1"/>
          </p:cNvSpPr>
          <p:nvPr>
            <p:ph type="dt" sz="half" idx="10"/>
          </p:nvPr>
        </p:nvSpPr>
        <p:spPr/>
        <p:txBody>
          <a:bodyPr/>
          <a:lstStyle/>
          <a:p>
            <a:fld id="{F82DF7E9-7C19-4F07-A22A-CFD2F6703ABB}" type="datetimeFigureOut">
              <a:rPr lang="en-GB" smtClean="0"/>
              <a:t>15/03/2021</a:t>
            </a:fld>
            <a:endParaRPr lang="en-GB"/>
          </a:p>
        </p:txBody>
      </p:sp>
      <p:sp>
        <p:nvSpPr>
          <p:cNvPr id="8" name="Footer Placeholder 7">
            <a:extLst>
              <a:ext uri="{FF2B5EF4-FFF2-40B4-BE49-F238E27FC236}">
                <a16:creationId xmlns:a16="http://schemas.microsoft.com/office/drawing/2014/main" id="{A813464B-8668-4453-A36A-2CC125E071F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A155883-D8CE-45B1-A199-C65052253A0E}"/>
              </a:ext>
            </a:extLst>
          </p:cNvPr>
          <p:cNvSpPr>
            <a:spLocks noGrp="1"/>
          </p:cNvSpPr>
          <p:nvPr>
            <p:ph type="sldNum" sz="quarter" idx="12"/>
          </p:nvPr>
        </p:nvSpPr>
        <p:spPr/>
        <p:txBody>
          <a:bodyPr/>
          <a:lstStyle/>
          <a:p>
            <a:fld id="{39A8708E-014B-48D1-9A9A-994ACCE17A36}" type="slidenum">
              <a:rPr lang="en-GB" smtClean="0"/>
              <a:t>‹#›</a:t>
            </a:fld>
            <a:endParaRPr lang="en-GB"/>
          </a:p>
        </p:txBody>
      </p:sp>
    </p:spTree>
    <p:extLst>
      <p:ext uri="{BB962C8B-B14F-4D97-AF65-F5344CB8AC3E}">
        <p14:creationId xmlns:p14="http://schemas.microsoft.com/office/powerpoint/2010/main" val="858759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76151-634C-497B-9371-0E59D49089B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E9833F2-58E9-4D32-A8F3-76334BC32011}"/>
              </a:ext>
            </a:extLst>
          </p:cNvPr>
          <p:cNvSpPr>
            <a:spLocks noGrp="1"/>
          </p:cNvSpPr>
          <p:nvPr>
            <p:ph type="dt" sz="half" idx="10"/>
          </p:nvPr>
        </p:nvSpPr>
        <p:spPr/>
        <p:txBody>
          <a:bodyPr/>
          <a:lstStyle/>
          <a:p>
            <a:fld id="{F82DF7E9-7C19-4F07-A22A-CFD2F6703ABB}" type="datetimeFigureOut">
              <a:rPr lang="en-GB" smtClean="0"/>
              <a:t>15/03/2021</a:t>
            </a:fld>
            <a:endParaRPr lang="en-GB"/>
          </a:p>
        </p:txBody>
      </p:sp>
      <p:sp>
        <p:nvSpPr>
          <p:cNvPr id="4" name="Footer Placeholder 3">
            <a:extLst>
              <a:ext uri="{FF2B5EF4-FFF2-40B4-BE49-F238E27FC236}">
                <a16:creationId xmlns:a16="http://schemas.microsoft.com/office/drawing/2014/main" id="{7E662736-637D-4963-B88B-C3433A11BF0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4B6C741-8BB9-48FC-82F9-9C6A771C8B46}"/>
              </a:ext>
            </a:extLst>
          </p:cNvPr>
          <p:cNvSpPr>
            <a:spLocks noGrp="1"/>
          </p:cNvSpPr>
          <p:nvPr>
            <p:ph type="sldNum" sz="quarter" idx="12"/>
          </p:nvPr>
        </p:nvSpPr>
        <p:spPr/>
        <p:txBody>
          <a:bodyPr/>
          <a:lstStyle/>
          <a:p>
            <a:fld id="{39A8708E-014B-48D1-9A9A-994ACCE17A36}" type="slidenum">
              <a:rPr lang="en-GB" smtClean="0"/>
              <a:t>‹#›</a:t>
            </a:fld>
            <a:endParaRPr lang="en-GB"/>
          </a:p>
        </p:txBody>
      </p:sp>
    </p:spTree>
    <p:extLst>
      <p:ext uri="{BB962C8B-B14F-4D97-AF65-F5344CB8AC3E}">
        <p14:creationId xmlns:p14="http://schemas.microsoft.com/office/powerpoint/2010/main" val="2932341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BCB12B-65E5-4CEB-8DA0-8F47D66F632A}"/>
              </a:ext>
            </a:extLst>
          </p:cNvPr>
          <p:cNvSpPr>
            <a:spLocks noGrp="1"/>
          </p:cNvSpPr>
          <p:nvPr>
            <p:ph type="dt" sz="half" idx="10"/>
          </p:nvPr>
        </p:nvSpPr>
        <p:spPr/>
        <p:txBody>
          <a:bodyPr/>
          <a:lstStyle/>
          <a:p>
            <a:fld id="{F82DF7E9-7C19-4F07-A22A-CFD2F6703ABB}" type="datetimeFigureOut">
              <a:rPr lang="en-GB" smtClean="0"/>
              <a:t>15/03/2021</a:t>
            </a:fld>
            <a:endParaRPr lang="en-GB"/>
          </a:p>
        </p:txBody>
      </p:sp>
      <p:sp>
        <p:nvSpPr>
          <p:cNvPr id="3" name="Footer Placeholder 2">
            <a:extLst>
              <a:ext uri="{FF2B5EF4-FFF2-40B4-BE49-F238E27FC236}">
                <a16:creationId xmlns:a16="http://schemas.microsoft.com/office/drawing/2014/main" id="{F4B464FD-A99D-48FD-B74C-ECA31A7B9BD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D6E20DC-7AC2-4A01-81C6-D258428B8AAD}"/>
              </a:ext>
            </a:extLst>
          </p:cNvPr>
          <p:cNvSpPr>
            <a:spLocks noGrp="1"/>
          </p:cNvSpPr>
          <p:nvPr>
            <p:ph type="sldNum" sz="quarter" idx="12"/>
          </p:nvPr>
        </p:nvSpPr>
        <p:spPr/>
        <p:txBody>
          <a:bodyPr/>
          <a:lstStyle/>
          <a:p>
            <a:fld id="{39A8708E-014B-48D1-9A9A-994ACCE17A36}" type="slidenum">
              <a:rPr lang="en-GB" smtClean="0"/>
              <a:t>‹#›</a:t>
            </a:fld>
            <a:endParaRPr lang="en-GB"/>
          </a:p>
        </p:txBody>
      </p:sp>
    </p:spTree>
    <p:extLst>
      <p:ext uri="{BB962C8B-B14F-4D97-AF65-F5344CB8AC3E}">
        <p14:creationId xmlns:p14="http://schemas.microsoft.com/office/powerpoint/2010/main" val="944934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C82FB-F0E7-4A91-A2FC-6501DC11F2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2B5F82C-FB42-4203-8D45-8C51315EF0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7E22D48-F649-4D9F-B3CD-4AE95972D3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5805C3-181C-49E0-BEE7-C09DF1E1328B}"/>
              </a:ext>
            </a:extLst>
          </p:cNvPr>
          <p:cNvSpPr>
            <a:spLocks noGrp="1"/>
          </p:cNvSpPr>
          <p:nvPr>
            <p:ph type="dt" sz="half" idx="10"/>
          </p:nvPr>
        </p:nvSpPr>
        <p:spPr/>
        <p:txBody>
          <a:bodyPr/>
          <a:lstStyle/>
          <a:p>
            <a:fld id="{F82DF7E9-7C19-4F07-A22A-CFD2F6703ABB}" type="datetimeFigureOut">
              <a:rPr lang="en-GB" smtClean="0"/>
              <a:t>15/03/2021</a:t>
            </a:fld>
            <a:endParaRPr lang="en-GB"/>
          </a:p>
        </p:txBody>
      </p:sp>
      <p:sp>
        <p:nvSpPr>
          <p:cNvPr id="6" name="Footer Placeholder 5">
            <a:extLst>
              <a:ext uri="{FF2B5EF4-FFF2-40B4-BE49-F238E27FC236}">
                <a16:creationId xmlns:a16="http://schemas.microsoft.com/office/drawing/2014/main" id="{CC50F777-C097-4160-B9AA-666D4E26A9D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3F9924D-5E7F-4365-8979-CCC6D46F71DF}"/>
              </a:ext>
            </a:extLst>
          </p:cNvPr>
          <p:cNvSpPr>
            <a:spLocks noGrp="1"/>
          </p:cNvSpPr>
          <p:nvPr>
            <p:ph type="sldNum" sz="quarter" idx="12"/>
          </p:nvPr>
        </p:nvSpPr>
        <p:spPr/>
        <p:txBody>
          <a:bodyPr/>
          <a:lstStyle/>
          <a:p>
            <a:fld id="{39A8708E-014B-48D1-9A9A-994ACCE17A36}" type="slidenum">
              <a:rPr lang="en-GB" smtClean="0"/>
              <a:t>‹#›</a:t>
            </a:fld>
            <a:endParaRPr lang="en-GB"/>
          </a:p>
        </p:txBody>
      </p:sp>
    </p:spTree>
    <p:extLst>
      <p:ext uri="{BB962C8B-B14F-4D97-AF65-F5344CB8AC3E}">
        <p14:creationId xmlns:p14="http://schemas.microsoft.com/office/powerpoint/2010/main" val="820794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31ADE-C580-4DB9-AE29-E92D8F8909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91D8B12-65DB-464A-B704-6D46A47810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BD0BA29-5009-4BCB-9019-B802BDA323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B6A556-5709-4624-BEDA-F4FE9F89C547}"/>
              </a:ext>
            </a:extLst>
          </p:cNvPr>
          <p:cNvSpPr>
            <a:spLocks noGrp="1"/>
          </p:cNvSpPr>
          <p:nvPr>
            <p:ph type="dt" sz="half" idx="10"/>
          </p:nvPr>
        </p:nvSpPr>
        <p:spPr/>
        <p:txBody>
          <a:bodyPr/>
          <a:lstStyle/>
          <a:p>
            <a:fld id="{F82DF7E9-7C19-4F07-A22A-CFD2F6703ABB}" type="datetimeFigureOut">
              <a:rPr lang="en-GB" smtClean="0"/>
              <a:t>15/03/2021</a:t>
            </a:fld>
            <a:endParaRPr lang="en-GB"/>
          </a:p>
        </p:txBody>
      </p:sp>
      <p:sp>
        <p:nvSpPr>
          <p:cNvPr id="6" name="Footer Placeholder 5">
            <a:extLst>
              <a:ext uri="{FF2B5EF4-FFF2-40B4-BE49-F238E27FC236}">
                <a16:creationId xmlns:a16="http://schemas.microsoft.com/office/drawing/2014/main" id="{C50B294C-2C99-4F1A-AAC3-ABFAA7DA992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9025378-0167-4CD5-8FAF-4EB60564CA84}"/>
              </a:ext>
            </a:extLst>
          </p:cNvPr>
          <p:cNvSpPr>
            <a:spLocks noGrp="1"/>
          </p:cNvSpPr>
          <p:nvPr>
            <p:ph type="sldNum" sz="quarter" idx="12"/>
          </p:nvPr>
        </p:nvSpPr>
        <p:spPr/>
        <p:txBody>
          <a:bodyPr/>
          <a:lstStyle/>
          <a:p>
            <a:fld id="{39A8708E-014B-48D1-9A9A-994ACCE17A36}" type="slidenum">
              <a:rPr lang="en-GB" smtClean="0"/>
              <a:t>‹#›</a:t>
            </a:fld>
            <a:endParaRPr lang="en-GB"/>
          </a:p>
        </p:txBody>
      </p:sp>
    </p:spTree>
    <p:extLst>
      <p:ext uri="{BB962C8B-B14F-4D97-AF65-F5344CB8AC3E}">
        <p14:creationId xmlns:p14="http://schemas.microsoft.com/office/powerpoint/2010/main" val="1108745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90DB47-70B8-4914-867D-F94FD6E712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E2C8BE3-2B40-469A-A0AA-C2F49AB600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1F19A2-D393-469C-BAEF-637C7A4D22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2DF7E9-7C19-4F07-A22A-CFD2F6703ABB}" type="datetimeFigureOut">
              <a:rPr lang="en-GB" smtClean="0"/>
              <a:t>15/03/2021</a:t>
            </a:fld>
            <a:endParaRPr lang="en-GB"/>
          </a:p>
        </p:txBody>
      </p:sp>
      <p:sp>
        <p:nvSpPr>
          <p:cNvPr id="5" name="Footer Placeholder 4">
            <a:extLst>
              <a:ext uri="{FF2B5EF4-FFF2-40B4-BE49-F238E27FC236}">
                <a16:creationId xmlns:a16="http://schemas.microsoft.com/office/drawing/2014/main" id="{99ED68F0-84FD-4F24-9CBB-CCDCE8C198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9419526-7378-47A3-B0FB-F50F9A99AA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A8708E-014B-48D1-9A9A-994ACCE17A36}" type="slidenum">
              <a:rPr lang="en-GB" smtClean="0"/>
              <a:t>‹#›</a:t>
            </a:fld>
            <a:endParaRPr lang="en-GB"/>
          </a:p>
        </p:txBody>
      </p:sp>
    </p:spTree>
    <p:extLst>
      <p:ext uri="{BB962C8B-B14F-4D97-AF65-F5344CB8AC3E}">
        <p14:creationId xmlns:p14="http://schemas.microsoft.com/office/powerpoint/2010/main" val="372786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www.youtube.com/watch?v=6IJuLtj3400&amp;list=PL7yYIG1eq9bRWBbc8xcwoRwLu1Dyc7qP0&amp;index=1"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YhREr9aymY4"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jpe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Gnl1vuwjHto"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0B79dGR19Tg" TargetMode="External"/><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hyperlink" Target="https://www.youtube.com/watch?v=Gnl1vuwjHto" TargetMode="External"/><Relationship Id="rId5" Type="http://schemas.openxmlformats.org/officeDocument/2006/relationships/image" Target="../media/image5.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0B79dGR19Tg"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watch?v=0B79dGR19Tg"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39.jpeg"/><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45.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hyperlink" Target="https://www.ut.ee/et/teadus/eetikakomitee/biomeditsiiniliste-psuhholoogiliste-ja-kaitumistea" TargetMode="External"/><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www.apa.org/ethics/code" TargetMode="External"/><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5.png"/><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3" Type="http://schemas.openxmlformats.org/officeDocument/2006/relationships/hyperlink" Target="https://www.sciencenews.org/article/brain-neuroscience-future-past-present-implants-thoughts-memory?fbclid=IwAR0K3ilvbdjtP7D3MjZqPimQJVeqWqhAYYf_e9wn6yuUjm6zA8MCSIST7-0" TargetMode="External"/><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psychopy.org/download.html" TargetMode="Externa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s://www.tobiipro.com/news-events/events/webinar-moving-your-research-online/webinar-record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55C62-4C70-42AC-A883-4497363A1C62}"/>
              </a:ext>
            </a:extLst>
          </p:cNvPr>
          <p:cNvSpPr>
            <a:spLocks noGrp="1"/>
          </p:cNvSpPr>
          <p:nvPr>
            <p:ph type="ctrTitle"/>
          </p:nvPr>
        </p:nvSpPr>
        <p:spPr>
          <a:xfrm>
            <a:off x="1276350" y="1257299"/>
            <a:ext cx="3819525" cy="1476375"/>
          </a:xfrm>
        </p:spPr>
        <p:txBody>
          <a:bodyPr>
            <a:normAutofit/>
          </a:bodyPr>
          <a:lstStyle/>
          <a:p>
            <a:r>
              <a:rPr lang="et-EE" sz="3200" dirty="0">
                <a:solidFill>
                  <a:srgbClr val="363636"/>
                </a:solidFill>
                <a:latin typeface="Arial" panose="020B0604020202020204" pitchFamily="34" charset="0"/>
                <a:cs typeface="Arial" panose="020B0604020202020204" pitchFamily="34" charset="0"/>
              </a:rPr>
              <a:t>Sissejuhatus psühhofüsioloogia rakendustesse</a:t>
            </a:r>
            <a:endParaRPr lang="en-GB" sz="3200" dirty="0">
              <a:solidFill>
                <a:srgbClr val="363636"/>
              </a:solidFill>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3AD05165-2BC3-46A0-9450-27667BF8B7BD}"/>
              </a:ext>
            </a:extLst>
          </p:cNvPr>
          <p:cNvSpPr>
            <a:spLocks noGrp="1"/>
          </p:cNvSpPr>
          <p:nvPr>
            <p:ph type="subTitle" idx="1"/>
          </p:nvPr>
        </p:nvSpPr>
        <p:spPr>
          <a:xfrm>
            <a:off x="2208994" y="4425950"/>
            <a:ext cx="2028825" cy="465137"/>
          </a:xfrm>
        </p:spPr>
        <p:txBody>
          <a:bodyPr/>
          <a:lstStyle/>
          <a:p>
            <a:r>
              <a:rPr lang="et-EE" dirty="0">
                <a:solidFill>
                  <a:srgbClr val="363636"/>
                </a:solidFill>
                <a:latin typeface="Arial" panose="020B0604020202020204" pitchFamily="34" charset="0"/>
                <a:cs typeface="Arial" panose="020B0604020202020204" pitchFamily="34" charset="0"/>
              </a:rPr>
              <a:t>Richard Naar </a:t>
            </a:r>
          </a:p>
        </p:txBody>
      </p:sp>
      <p:sp>
        <p:nvSpPr>
          <p:cNvPr id="4" name="TextBox 3">
            <a:extLst>
              <a:ext uri="{FF2B5EF4-FFF2-40B4-BE49-F238E27FC236}">
                <a16:creationId xmlns:a16="http://schemas.microsoft.com/office/drawing/2014/main" id="{899C7C7F-5936-44BD-B500-D0E190529A5D}"/>
              </a:ext>
            </a:extLst>
          </p:cNvPr>
          <p:cNvSpPr txBox="1"/>
          <p:nvPr/>
        </p:nvSpPr>
        <p:spPr>
          <a:xfrm>
            <a:off x="1131748" y="3135042"/>
            <a:ext cx="4414157" cy="830997"/>
          </a:xfrm>
          <a:prstGeom prst="rect">
            <a:avLst/>
          </a:prstGeom>
          <a:noFill/>
        </p:spPr>
        <p:txBody>
          <a:bodyPr wrap="none" rtlCol="0">
            <a:spAutoFit/>
          </a:bodyPr>
          <a:lstStyle/>
          <a:p>
            <a:r>
              <a:rPr lang="et-EE" sz="4800" dirty="0">
                <a:latin typeface="Arial" panose="020B0604020202020204" pitchFamily="34" charset="0"/>
                <a:cs typeface="Arial" panose="020B0604020202020204" pitchFamily="34" charset="0"/>
              </a:rPr>
              <a:t>VEEBIKATSED</a:t>
            </a:r>
            <a:endParaRPr lang="en-GB" sz="48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61EBF8E-9B45-4282-9B9A-6E6144AB1491}"/>
              </a:ext>
            </a:extLst>
          </p:cNvPr>
          <p:cNvSpPr/>
          <p:nvPr/>
        </p:nvSpPr>
        <p:spPr>
          <a:xfrm>
            <a:off x="3549110" y="5912780"/>
            <a:ext cx="8642890" cy="461665"/>
          </a:xfrm>
          <a:prstGeom prst="rect">
            <a:avLst/>
          </a:prstGeom>
        </p:spPr>
        <p:txBody>
          <a:bodyPr wrap="square">
            <a:spAutoFit/>
          </a:bodyPr>
          <a:lstStyle/>
          <a:p>
            <a:r>
              <a:rPr lang="et-EE" sz="2400" dirty="0">
                <a:solidFill>
                  <a:srgbClr val="5F6368"/>
                </a:solidFill>
                <a:latin typeface="+mj-lt"/>
              </a:rPr>
              <a:t>Kursuse arendamist toetas </a:t>
            </a:r>
            <a:r>
              <a:rPr lang="en-GB" sz="2400" dirty="0" err="1">
                <a:solidFill>
                  <a:srgbClr val="5F6368"/>
                </a:solidFill>
                <a:latin typeface="+mj-lt"/>
              </a:rPr>
              <a:t>Haridus</a:t>
            </a:r>
            <a:r>
              <a:rPr lang="en-GB" sz="2400" dirty="0">
                <a:solidFill>
                  <a:srgbClr val="5F6368"/>
                </a:solidFill>
                <a:latin typeface="+mj-lt"/>
              </a:rPr>
              <a:t>- </a:t>
            </a:r>
            <a:r>
              <a:rPr lang="en-GB" sz="2400" dirty="0" err="1">
                <a:solidFill>
                  <a:srgbClr val="5F6368"/>
                </a:solidFill>
                <a:latin typeface="+mj-lt"/>
              </a:rPr>
              <a:t>ja</a:t>
            </a:r>
            <a:r>
              <a:rPr lang="en-GB" sz="2400" dirty="0">
                <a:solidFill>
                  <a:srgbClr val="5F6368"/>
                </a:solidFill>
                <a:latin typeface="+mj-lt"/>
              </a:rPr>
              <a:t> </a:t>
            </a:r>
            <a:r>
              <a:rPr lang="en-GB" sz="2400" dirty="0" err="1">
                <a:solidFill>
                  <a:srgbClr val="5F6368"/>
                </a:solidFill>
                <a:latin typeface="+mj-lt"/>
              </a:rPr>
              <a:t>noorteameti</a:t>
            </a:r>
            <a:r>
              <a:rPr lang="en-GB" sz="2400" dirty="0">
                <a:solidFill>
                  <a:srgbClr val="5F6368"/>
                </a:solidFill>
                <a:latin typeface="+mj-lt"/>
              </a:rPr>
              <a:t> IT-</a:t>
            </a:r>
            <a:r>
              <a:rPr lang="en-GB" sz="2400" dirty="0" err="1">
                <a:solidFill>
                  <a:srgbClr val="5F6368"/>
                </a:solidFill>
                <a:latin typeface="+mj-lt"/>
              </a:rPr>
              <a:t>akadeemia</a:t>
            </a:r>
            <a:endParaRPr lang="en-GB" sz="2400" dirty="0">
              <a:latin typeface="+mj-lt"/>
            </a:endParaRPr>
          </a:p>
        </p:txBody>
      </p:sp>
      <p:pic>
        <p:nvPicPr>
          <p:cNvPr id="1026" name="Picture 2" descr="Image result for tartu ülikool">
            <a:extLst>
              <a:ext uri="{FF2B5EF4-FFF2-40B4-BE49-F238E27FC236}">
                <a16:creationId xmlns:a16="http://schemas.microsoft.com/office/drawing/2014/main" id="{C96A85ED-3AF3-4F1E-9EF1-A5677EA0C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 y="5198405"/>
            <a:ext cx="1428750" cy="142875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2162932D-1A23-4FD0-B797-7CD59F55E493}"/>
              </a:ext>
            </a:extLst>
          </p:cNvPr>
          <p:cNvGrpSpPr/>
          <p:nvPr/>
        </p:nvGrpSpPr>
        <p:grpSpPr>
          <a:xfrm>
            <a:off x="6646097" y="1088571"/>
            <a:ext cx="4979493" cy="4189059"/>
            <a:chOff x="6094247" y="821025"/>
            <a:chExt cx="5531343" cy="4449926"/>
          </a:xfrm>
        </p:grpSpPr>
        <p:grpSp>
          <p:nvGrpSpPr>
            <p:cNvPr id="11" name="Group 10">
              <a:extLst>
                <a:ext uri="{FF2B5EF4-FFF2-40B4-BE49-F238E27FC236}">
                  <a16:creationId xmlns:a16="http://schemas.microsoft.com/office/drawing/2014/main" id="{E00E55E8-5F21-4FAD-8C25-FB5887345617}"/>
                </a:ext>
              </a:extLst>
            </p:cNvPr>
            <p:cNvGrpSpPr/>
            <p:nvPr/>
          </p:nvGrpSpPr>
          <p:grpSpPr>
            <a:xfrm>
              <a:off x="6094247" y="1719942"/>
              <a:ext cx="5531343" cy="3551009"/>
              <a:chOff x="6094247" y="1719942"/>
              <a:chExt cx="5531343" cy="3551009"/>
            </a:xfrm>
          </p:grpSpPr>
          <p:grpSp>
            <p:nvGrpSpPr>
              <p:cNvPr id="9" name="Group 8">
                <a:extLst>
                  <a:ext uri="{FF2B5EF4-FFF2-40B4-BE49-F238E27FC236}">
                    <a16:creationId xmlns:a16="http://schemas.microsoft.com/office/drawing/2014/main" id="{979E592F-888D-4E49-97F5-2278F2A6E614}"/>
                  </a:ext>
                </a:extLst>
              </p:cNvPr>
              <p:cNvGrpSpPr/>
              <p:nvPr/>
            </p:nvGrpSpPr>
            <p:grpSpPr>
              <a:xfrm>
                <a:off x="6518089" y="1719942"/>
                <a:ext cx="5107501" cy="3551009"/>
                <a:chOff x="6002543" y="1781122"/>
                <a:chExt cx="5450999" cy="3744866"/>
              </a:xfrm>
            </p:grpSpPr>
            <p:pic>
              <p:nvPicPr>
                <p:cNvPr id="6" name="Picture 5">
                  <a:hlinkClick r:id="rId4"/>
                  <a:extLst>
                    <a:ext uri="{FF2B5EF4-FFF2-40B4-BE49-F238E27FC236}">
                      <a16:creationId xmlns:a16="http://schemas.microsoft.com/office/drawing/2014/main" id="{F6A8DE90-A0B3-4C09-80A8-5E98277AD8B4}"/>
                    </a:ext>
                  </a:extLst>
                </p:cNvPr>
                <p:cNvPicPr>
                  <a:picLocks noChangeAspect="1"/>
                </p:cNvPicPr>
                <p:nvPr/>
              </p:nvPicPr>
              <p:blipFill rotWithShape="1">
                <a:blip r:embed="rId5"/>
                <a:srcRect l="1448" t="2596" r="659" b="3516"/>
                <a:stretch/>
              </p:blipFill>
              <p:spPr>
                <a:xfrm>
                  <a:off x="6002543" y="1781122"/>
                  <a:ext cx="5057709" cy="2707839"/>
                </a:xfrm>
                <a:prstGeom prst="rect">
                  <a:avLst/>
                </a:prstGeom>
              </p:spPr>
            </p:pic>
            <p:pic>
              <p:nvPicPr>
                <p:cNvPr id="5" name="Picture 2" descr="MENTAL">
                  <a:extLst>
                    <a:ext uri="{FF2B5EF4-FFF2-40B4-BE49-F238E27FC236}">
                      <a16:creationId xmlns:a16="http://schemas.microsoft.com/office/drawing/2014/main" id="{34069415-45CC-4830-A17F-3EB53DE882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23457" y="3643873"/>
                  <a:ext cx="1230085" cy="134325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F31FC5E-6476-4BFB-B079-A0E2CDAB83F6}"/>
                    </a:ext>
                  </a:extLst>
                </p:cNvPr>
                <p:cNvSpPr/>
                <p:nvPr/>
              </p:nvSpPr>
              <p:spPr>
                <a:xfrm>
                  <a:off x="6822498" y="4571881"/>
                  <a:ext cx="4377827" cy="954107"/>
                </a:xfrm>
                <a:prstGeom prst="rect">
                  <a:avLst/>
                </a:prstGeom>
              </p:spPr>
              <p:txBody>
                <a:bodyPr wrap="square">
                  <a:spAutoFit/>
                </a:bodyPr>
                <a:lstStyle/>
                <a:p>
                  <a:r>
                    <a:rPr lang="en-GB" sz="2000" dirty="0">
                      <a:solidFill>
                        <a:srgbClr val="222222"/>
                      </a:solidFill>
                      <a:latin typeface="+mj-lt"/>
                    </a:rPr>
                    <a:t>NeuroTechX Student Clubs</a:t>
                  </a:r>
                </a:p>
                <a:p>
                  <a:br>
                    <a:rPr lang="en-GB" dirty="0"/>
                  </a:br>
                  <a:endParaRPr lang="en-GB" dirty="0"/>
                </a:p>
              </p:txBody>
            </p:sp>
          </p:grpSp>
          <p:pic>
            <p:nvPicPr>
              <p:cNvPr id="1030" name="Picture 6" descr="NeuroTechX - NeuroTechX">
                <a:extLst>
                  <a:ext uri="{FF2B5EF4-FFF2-40B4-BE49-F238E27FC236}">
                    <a16:creationId xmlns:a16="http://schemas.microsoft.com/office/drawing/2014/main" id="{F4944F65-0FD4-4E5C-9088-0C655CEBA4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4247" y="3480958"/>
                <a:ext cx="1164151" cy="1178127"/>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12" descr="Icon&#10;&#10;Description automatically generated">
              <a:hlinkClick r:id="rId4"/>
              <a:extLst>
                <a:ext uri="{FF2B5EF4-FFF2-40B4-BE49-F238E27FC236}">
                  <a16:creationId xmlns:a16="http://schemas.microsoft.com/office/drawing/2014/main" id="{125CFB41-EA01-4BBB-9BF5-2835D7DE332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37819" y="821025"/>
              <a:ext cx="899534" cy="872548"/>
            </a:xfrm>
            <a:prstGeom prst="rect">
              <a:avLst/>
            </a:prstGeom>
          </p:spPr>
        </p:pic>
      </p:grpSp>
    </p:spTree>
    <p:extLst>
      <p:ext uri="{BB962C8B-B14F-4D97-AF65-F5344CB8AC3E}">
        <p14:creationId xmlns:p14="http://schemas.microsoft.com/office/powerpoint/2010/main" val="1347165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295DD3-B4F8-420C-8438-956730E65AD3}"/>
              </a:ext>
            </a:extLst>
          </p:cNvPr>
          <p:cNvPicPr>
            <a:picLocks noChangeAspect="1"/>
          </p:cNvPicPr>
          <p:nvPr/>
        </p:nvPicPr>
        <p:blipFill>
          <a:blip r:embed="rId3"/>
          <a:stretch>
            <a:fillRect/>
          </a:stretch>
        </p:blipFill>
        <p:spPr>
          <a:xfrm>
            <a:off x="894624" y="209100"/>
            <a:ext cx="10402752" cy="6439799"/>
          </a:xfrm>
          <a:prstGeom prst="rect">
            <a:avLst/>
          </a:prstGeom>
        </p:spPr>
      </p:pic>
      <p:pic>
        <p:nvPicPr>
          <p:cNvPr id="5" name="Picture 4">
            <a:extLst>
              <a:ext uri="{FF2B5EF4-FFF2-40B4-BE49-F238E27FC236}">
                <a16:creationId xmlns:a16="http://schemas.microsoft.com/office/drawing/2014/main" id="{68C1463F-F45E-411D-AA04-27EFED2C712F}"/>
              </a:ext>
            </a:extLst>
          </p:cNvPr>
          <p:cNvPicPr>
            <a:picLocks noChangeAspect="1"/>
          </p:cNvPicPr>
          <p:nvPr/>
        </p:nvPicPr>
        <p:blipFill rotWithShape="1">
          <a:blip r:embed="rId4"/>
          <a:srcRect t="13927" r="58839"/>
          <a:stretch/>
        </p:blipFill>
        <p:spPr>
          <a:xfrm>
            <a:off x="4396838" y="487453"/>
            <a:ext cx="7610105" cy="3899489"/>
          </a:xfrm>
          <a:prstGeom prst="rect">
            <a:avLst/>
          </a:prstGeom>
        </p:spPr>
      </p:pic>
      <p:sp>
        <p:nvSpPr>
          <p:cNvPr id="3" name="Rectangle 2">
            <a:extLst>
              <a:ext uri="{FF2B5EF4-FFF2-40B4-BE49-F238E27FC236}">
                <a16:creationId xmlns:a16="http://schemas.microsoft.com/office/drawing/2014/main" id="{0FDD9BE3-AB95-484D-AF71-9AE9D5909F3D}"/>
              </a:ext>
            </a:extLst>
          </p:cNvPr>
          <p:cNvSpPr/>
          <p:nvPr/>
        </p:nvSpPr>
        <p:spPr>
          <a:xfrm>
            <a:off x="7734555" y="6106531"/>
            <a:ext cx="4272388" cy="369332"/>
          </a:xfrm>
          <a:prstGeom prst="rect">
            <a:avLst/>
          </a:prstGeom>
        </p:spPr>
        <p:txBody>
          <a:bodyPr wrap="none">
            <a:spAutoFit/>
          </a:bodyPr>
          <a:lstStyle/>
          <a:p>
            <a:r>
              <a:rPr lang="et-EE" dirty="0"/>
              <a:t>(</a:t>
            </a:r>
            <a:r>
              <a:rPr lang="en-GB" dirty="0"/>
              <a:t>Kranjec, </a:t>
            </a:r>
            <a:r>
              <a:rPr lang="en-GB" dirty="0" err="1"/>
              <a:t>Beguš</a:t>
            </a:r>
            <a:r>
              <a:rPr lang="en-GB" dirty="0"/>
              <a:t>, </a:t>
            </a:r>
            <a:r>
              <a:rPr lang="en-GB" dirty="0" err="1"/>
              <a:t>Geršak</a:t>
            </a:r>
            <a:r>
              <a:rPr lang="en-GB" dirty="0"/>
              <a:t>, &amp; </a:t>
            </a:r>
            <a:r>
              <a:rPr lang="en-GB" dirty="0" err="1"/>
              <a:t>Drnovšek</a:t>
            </a:r>
            <a:r>
              <a:rPr lang="en-GB" dirty="0"/>
              <a:t>, 2014) </a:t>
            </a:r>
          </a:p>
        </p:txBody>
      </p:sp>
    </p:spTree>
    <p:extLst>
      <p:ext uri="{BB962C8B-B14F-4D97-AF65-F5344CB8AC3E}">
        <p14:creationId xmlns:p14="http://schemas.microsoft.com/office/powerpoint/2010/main" val="3128281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FF2A5E-3733-451B-80DF-6043A0F71DBF}"/>
              </a:ext>
            </a:extLst>
          </p:cNvPr>
          <p:cNvSpPr txBox="1">
            <a:spLocks noChangeArrowheads="1"/>
          </p:cNvSpPr>
          <p:nvPr/>
        </p:nvSpPr>
        <p:spPr>
          <a:xfrm>
            <a:off x="9605551" y="1948845"/>
            <a:ext cx="2738849" cy="402333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t-EE" altLang="en-US" sz="2400" dirty="0">
                <a:solidFill>
                  <a:srgbClr val="159200"/>
                </a:solidFill>
                <a:latin typeface="+mj-lt"/>
                <a:cs typeface="Arial" panose="020B0604020202020204" pitchFamily="34" charset="0"/>
              </a:rPr>
              <a:t>Miks </a:t>
            </a:r>
          </a:p>
          <a:p>
            <a:pPr marL="0" indent="0" algn="ctr">
              <a:spcBef>
                <a:spcPts val="0"/>
              </a:spcBef>
              <a:buFont typeface="Arial" panose="020B0604020202020204" pitchFamily="34" charset="0"/>
              <a:buNone/>
            </a:pPr>
            <a:r>
              <a:rPr lang="et-EE" altLang="en-US" sz="2400" dirty="0">
                <a:solidFill>
                  <a:srgbClr val="159200"/>
                </a:solidFill>
                <a:latin typeface="+mj-lt"/>
                <a:cs typeface="Arial" panose="020B0604020202020204" pitchFamily="34" charset="0"/>
              </a:rPr>
              <a:t>veebikatsed?</a:t>
            </a:r>
          </a:p>
          <a:p>
            <a:pPr marL="0" indent="0" algn="ctr">
              <a:spcBef>
                <a:spcPts val="0"/>
              </a:spcBef>
              <a:buFont typeface="Arial" panose="020B0604020202020204" pitchFamily="34" charset="0"/>
              <a:buNone/>
            </a:pPr>
            <a:endParaRPr lang="et-EE" altLang="en-US" sz="2400" dirty="0">
              <a:latin typeface="+mj-lt"/>
              <a:cs typeface="Arial" panose="020B0604020202020204" pitchFamily="34" charset="0"/>
            </a:endParaRPr>
          </a:p>
          <a:p>
            <a:pPr marL="0" indent="0" algn="ctr">
              <a:spcBef>
                <a:spcPts val="0"/>
              </a:spcBef>
              <a:buFont typeface="Arial" panose="020B0604020202020204" pitchFamily="34" charset="0"/>
              <a:buNone/>
            </a:pPr>
            <a:r>
              <a:rPr lang="et-EE" altLang="en-US" sz="2400" dirty="0">
                <a:solidFill>
                  <a:srgbClr val="C00000"/>
                </a:solidFill>
                <a:latin typeface="+mj-lt"/>
                <a:cs typeface="Arial" panose="020B0604020202020204" pitchFamily="34" charset="0"/>
              </a:rPr>
              <a:t>Kuidas </a:t>
            </a:r>
          </a:p>
          <a:p>
            <a:pPr marL="0" indent="0" algn="ctr">
              <a:spcBef>
                <a:spcPts val="0"/>
              </a:spcBef>
              <a:buFont typeface="Arial" panose="020B0604020202020204" pitchFamily="34" charset="0"/>
              <a:buNone/>
            </a:pPr>
            <a:r>
              <a:rPr lang="et-EE" altLang="en-US" sz="2400" dirty="0">
                <a:solidFill>
                  <a:srgbClr val="C00000"/>
                </a:solidFill>
                <a:latin typeface="+mj-lt"/>
                <a:cs typeface="Arial" panose="020B0604020202020204" pitchFamily="34" charset="0"/>
              </a:rPr>
              <a:t>veebikatsed?</a:t>
            </a:r>
          </a:p>
          <a:p>
            <a:pPr marL="0" indent="0" algn="ctr">
              <a:spcBef>
                <a:spcPts val="0"/>
              </a:spcBef>
              <a:buFont typeface="Arial" panose="020B0604020202020204" pitchFamily="34" charset="0"/>
              <a:buNone/>
            </a:pPr>
            <a:endParaRPr lang="et-EE" altLang="en-US" sz="2400" dirty="0">
              <a:latin typeface="+mj-lt"/>
              <a:cs typeface="Arial" panose="020B0604020202020204" pitchFamily="34" charset="0"/>
            </a:endParaRPr>
          </a:p>
          <a:p>
            <a:pPr marL="0" indent="0" algn="ctr">
              <a:spcBef>
                <a:spcPts val="0"/>
              </a:spcBef>
              <a:buFont typeface="Arial" panose="020B0604020202020204" pitchFamily="34" charset="0"/>
              <a:buNone/>
            </a:pPr>
            <a:r>
              <a:rPr lang="et-EE" altLang="en-US" sz="2400" dirty="0">
                <a:solidFill>
                  <a:srgbClr val="FFC000"/>
                </a:solidFill>
                <a:latin typeface="+mj-lt"/>
                <a:cs typeface="Arial" panose="020B0604020202020204" pitchFamily="34" charset="0"/>
              </a:rPr>
              <a:t>Kui täpsed veebikatsed?</a:t>
            </a:r>
          </a:p>
          <a:p>
            <a:pPr marL="0" indent="0" algn="ctr">
              <a:spcBef>
                <a:spcPts val="0"/>
              </a:spcBef>
              <a:buFont typeface="Arial" panose="020B0604020202020204" pitchFamily="34" charset="0"/>
              <a:buNone/>
            </a:pPr>
            <a:endParaRPr lang="et-EE" altLang="en-US" sz="2400" dirty="0">
              <a:solidFill>
                <a:srgbClr val="FFC000"/>
              </a:solidFill>
              <a:latin typeface="+mj-lt"/>
              <a:cs typeface="Arial" panose="020B0604020202020204" pitchFamily="34" charset="0"/>
            </a:endParaRPr>
          </a:p>
          <a:p>
            <a:pPr marL="0" indent="0" algn="ctr">
              <a:spcBef>
                <a:spcPts val="0"/>
              </a:spcBef>
              <a:buFont typeface="Arial" panose="020B0604020202020204" pitchFamily="34" charset="0"/>
              <a:buNone/>
            </a:pPr>
            <a:r>
              <a:rPr lang="et-EE" altLang="en-US" sz="2400" dirty="0">
                <a:solidFill>
                  <a:srgbClr val="7030A0"/>
                </a:solidFill>
                <a:latin typeface="+mj-lt"/>
                <a:cs typeface="Arial" panose="020B0604020202020204" pitchFamily="34" charset="0"/>
              </a:rPr>
              <a:t>Kuidas täpsust suurendada?</a:t>
            </a:r>
          </a:p>
        </p:txBody>
      </p:sp>
      <p:sp>
        <p:nvSpPr>
          <p:cNvPr id="4" name="Title 1">
            <a:extLst>
              <a:ext uri="{FF2B5EF4-FFF2-40B4-BE49-F238E27FC236}">
                <a16:creationId xmlns:a16="http://schemas.microsoft.com/office/drawing/2014/main" id="{56FA0513-5FEE-4FAE-B0B1-F35B245B7197}"/>
              </a:ext>
            </a:extLst>
          </p:cNvPr>
          <p:cNvSpPr txBox="1">
            <a:spLocks noChangeArrowheads="1"/>
          </p:cNvSpPr>
          <p:nvPr/>
        </p:nvSpPr>
        <p:spPr>
          <a:xfrm>
            <a:off x="571501" y="70900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t-EE" altLang="en-US" sz="5400" dirty="0"/>
              <a:t>Täna loengus</a:t>
            </a:r>
            <a:endParaRPr lang="en-GB" altLang="en-US" sz="5400" dirty="0"/>
          </a:p>
        </p:txBody>
      </p:sp>
      <p:grpSp>
        <p:nvGrpSpPr>
          <p:cNvPr id="29" name="Group 28">
            <a:extLst>
              <a:ext uri="{FF2B5EF4-FFF2-40B4-BE49-F238E27FC236}">
                <a16:creationId xmlns:a16="http://schemas.microsoft.com/office/drawing/2014/main" id="{2112DF0B-B612-428E-AF84-57CE4EBC5F78}"/>
              </a:ext>
            </a:extLst>
          </p:cNvPr>
          <p:cNvGrpSpPr/>
          <p:nvPr/>
        </p:nvGrpSpPr>
        <p:grpSpPr>
          <a:xfrm>
            <a:off x="805543" y="2144486"/>
            <a:ext cx="9105310" cy="3558571"/>
            <a:chOff x="266200" y="2034570"/>
            <a:chExt cx="9644653" cy="3668487"/>
          </a:xfrm>
        </p:grpSpPr>
        <p:pic>
          <p:nvPicPr>
            <p:cNvPr id="2" name="Picture 1">
              <a:extLst>
                <a:ext uri="{FF2B5EF4-FFF2-40B4-BE49-F238E27FC236}">
                  <a16:creationId xmlns:a16="http://schemas.microsoft.com/office/drawing/2014/main" id="{F3034AF0-F9FB-4DEB-AAC2-3CCA4791DA7F}"/>
                </a:ext>
              </a:extLst>
            </p:cNvPr>
            <p:cNvPicPr>
              <a:picLocks noChangeAspect="1"/>
            </p:cNvPicPr>
            <p:nvPr/>
          </p:nvPicPr>
          <p:blipFill>
            <a:blip r:embed="rId2"/>
            <a:stretch>
              <a:fillRect/>
            </a:stretch>
          </p:blipFill>
          <p:spPr>
            <a:xfrm>
              <a:off x="266200" y="2034570"/>
              <a:ext cx="9644653" cy="3668487"/>
            </a:xfrm>
            <a:prstGeom prst="rect">
              <a:avLst/>
            </a:prstGeom>
          </p:spPr>
        </p:pic>
        <p:cxnSp>
          <p:nvCxnSpPr>
            <p:cNvPr id="6" name="Straight Arrow Connector 5">
              <a:extLst>
                <a:ext uri="{FF2B5EF4-FFF2-40B4-BE49-F238E27FC236}">
                  <a16:creationId xmlns:a16="http://schemas.microsoft.com/office/drawing/2014/main" id="{81E18025-A2E8-4CD6-AFE2-EFD3B8922FDF}"/>
                </a:ext>
              </a:extLst>
            </p:cNvPr>
            <p:cNvCxnSpPr>
              <a:cxnSpLocks/>
            </p:cNvCxnSpPr>
            <p:nvPr/>
          </p:nvCxnSpPr>
          <p:spPr>
            <a:xfrm>
              <a:off x="7181850" y="2600325"/>
              <a:ext cx="2571750" cy="0"/>
            </a:xfrm>
            <a:prstGeom prst="straightConnector1">
              <a:avLst/>
            </a:prstGeom>
            <a:ln w="76200">
              <a:solidFill>
                <a:srgbClr val="1592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BAA36AA-3E9F-401F-9EB8-E14B62FFF5DA}"/>
                </a:ext>
              </a:extLst>
            </p:cNvPr>
            <p:cNvCxnSpPr>
              <a:cxnSpLocks/>
            </p:cNvCxnSpPr>
            <p:nvPr/>
          </p:nvCxnSpPr>
          <p:spPr>
            <a:xfrm>
              <a:off x="361950" y="3324225"/>
              <a:ext cx="2324100" cy="0"/>
            </a:xfrm>
            <a:prstGeom prst="straightConnector1">
              <a:avLst/>
            </a:prstGeom>
            <a:ln w="76200">
              <a:solidFill>
                <a:srgbClr val="1592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9007318-9C0B-4910-A47D-6AE1BF5B54BD}"/>
                </a:ext>
              </a:extLst>
            </p:cNvPr>
            <p:cNvCxnSpPr>
              <a:cxnSpLocks/>
            </p:cNvCxnSpPr>
            <p:nvPr/>
          </p:nvCxnSpPr>
          <p:spPr>
            <a:xfrm>
              <a:off x="2764426" y="3324225"/>
              <a:ext cx="4141199"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6D72778-F3EF-40F7-8FC7-34814B810411}"/>
                </a:ext>
              </a:extLst>
            </p:cNvPr>
            <p:cNvCxnSpPr>
              <a:cxnSpLocks/>
            </p:cNvCxnSpPr>
            <p:nvPr/>
          </p:nvCxnSpPr>
          <p:spPr>
            <a:xfrm>
              <a:off x="7108913" y="3324225"/>
              <a:ext cx="2644687" cy="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151DF7E-3CB1-40A3-9F79-7BD8D8595235}"/>
                </a:ext>
              </a:extLst>
            </p:cNvPr>
            <p:cNvCxnSpPr>
              <a:cxnSpLocks/>
            </p:cNvCxnSpPr>
            <p:nvPr/>
          </p:nvCxnSpPr>
          <p:spPr>
            <a:xfrm>
              <a:off x="342900" y="4038600"/>
              <a:ext cx="9410700" cy="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3348687-F748-40D9-A6E8-5CB7632BC50F}"/>
                </a:ext>
              </a:extLst>
            </p:cNvPr>
            <p:cNvCxnSpPr>
              <a:cxnSpLocks/>
            </p:cNvCxnSpPr>
            <p:nvPr/>
          </p:nvCxnSpPr>
          <p:spPr>
            <a:xfrm>
              <a:off x="342900" y="4752975"/>
              <a:ext cx="5610225" cy="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4A4E928-02B5-41C9-87E0-BDF16F312CF6}"/>
                </a:ext>
              </a:extLst>
            </p:cNvPr>
            <p:cNvCxnSpPr>
              <a:cxnSpLocks/>
            </p:cNvCxnSpPr>
            <p:nvPr/>
          </p:nvCxnSpPr>
          <p:spPr>
            <a:xfrm>
              <a:off x="6096000" y="4752975"/>
              <a:ext cx="3657600" cy="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5BB31CC-1F6A-4A8D-8EAE-494D0A7A4BB3}"/>
                </a:ext>
              </a:extLst>
            </p:cNvPr>
            <p:cNvCxnSpPr>
              <a:cxnSpLocks/>
            </p:cNvCxnSpPr>
            <p:nvPr/>
          </p:nvCxnSpPr>
          <p:spPr>
            <a:xfrm>
              <a:off x="352425" y="5457825"/>
              <a:ext cx="3695700" cy="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8258B93-B136-4C12-9BFB-BD2695468419}"/>
                </a:ext>
              </a:extLst>
            </p:cNvPr>
            <p:cNvCxnSpPr>
              <a:cxnSpLocks/>
            </p:cNvCxnSpPr>
            <p:nvPr/>
          </p:nvCxnSpPr>
          <p:spPr>
            <a:xfrm>
              <a:off x="342900" y="4095750"/>
              <a:ext cx="5610225" cy="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70917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98E9F-86D5-4A1F-830A-70929D8B08C6}"/>
              </a:ext>
            </a:extLst>
          </p:cNvPr>
          <p:cNvSpPr txBox="1">
            <a:spLocks noChangeArrowheads="1"/>
          </p:cNvSpPr>
          <p:nvPr/>
        </p:nvSpPr>
        <p:spPr>
          <a:xfrm>
            <a:off x="1307939" y="709007"/>
            <a:ext cx="9779162"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t-EE" altLang="en-US" sz="5400" dirty="0"/>
              <a:t>Miks veebikatsed?</a:t>
            </a:r>
            <a:endParaRPr lang="en-GB" altLang="en-US" sz="5400" dirty="0"/>
          </a:p>
        </p:txBody>
      </p:sp>
      <p:sp>
        <p:nvSpPr>
          <p:cNvPr id="3" name="TextBox 2">
            <a:extLst>
              <a:ext uri="{FF2B5EF4-FFF2-40B4-BE49-F238E27FC236}">
                <a16:creationId xmlns:a16="http://schemas.microsoft.com/office/drawing/2014/main" id="{8AC8200F-021F-4954-89F4-486FC7FD2AB9}"/>
              </a:ext>
            </a:extLst>
          </p:cNvPr>
          <p:cNvSpPr txBox="1"/>
          <p:nvPr/>
        </p:nvSpPr>
        <p:spPr>
          <a:xfrm>
            <a:off x="1307939" y="2169515"/>
            <a:ext cx="7460119" cy="2862322"/>
          </a:xfrm>
          <a:prstGeom prst="rect">
            <a:avLst/>
          </a:prstGeom>
          <a:noFill/>
        </p:spPr>
        <p:txBody>
          <a:bodyPr wrap="none" rtlCol="0">
            <a:spAutoFit/>
          </a:bodyPr>
          <a:lstStyle/>
          <a:p>
            <a:r>
              <a:rPr lang="et-EE" sz="3600" dirty="0">
                <a:latin typeface="+mj-lt"/>
              </a:rPr>
              <a:t>Kiiresti ja palju (efekti suuruse küsimus)</a:t>
            </a:r>
          </a:p>
          <a:p>
            <a:r>
              <a:rPr lang="et-EE" sz="3600" dirty="0">
                <a:latin typeface="+mj-lt"/>
              </a:rPr>
              <a:t>Raskesti ligipääsetavad uuritavad</a:t>
            </a:r>
          </a:p>
          <a:p>
            <a:r>
              <a:rPr lang="et-EE" sz="3600" dirty="0">
                <a:latin typeface="+mj-lt"/>
              </a:rPr>
              <a:t>Pikiuuringute läbiviimine </a:t>
            </a:r>
          </a:p>
          <a:p>
            <a:r>
              <a:rPr lang="et-EE" sz="3600" dirty="0">
                <a:latin typeface="+mj-lt"/>
              </a:rPr>
              <a:t>Mõõtmine kodukeskkonnas +/-</a:t>
            </a:r>
          </a:p>
          <a:p>
            <a:r>
              <a:rPr lang="et-EE" sz="3600" dirty="0">
                <a:latin typeface="+mj-lt"/>
              </a:rPr>
              <a:t>Suurem valimi esinduslikkus ?</a:t>
            </a:r>
          </a:p>
        </p:txBody>
      </p:sp>
    </p:spTree>
    <p:extLst>
      <p:ext uri="{BB962C8B-B14F-4D97-AF65-F5344CB8AC3E}">
        <p14:creationId xmlns:p14="http://schemas.microsoft.com/office/powerpoint/2010/main" val="9783495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FADC4B-0985-4888-A163-1CF096647B04}"/>
              </a:ext>
            </a:extLst>
          </p:cNvPr>
          <p:cNvSpPr txBox="1"/>
          <p:nvPr/>
        </p:nvSpPr>
        <p:spPr>
          <a:xfrm>
            <a:off x="886095" y="751114"/>
            <a:ext cx="10237354" cy="830997"/>
          </a:xfrm>
          <a:prstGeom prst="rect">
            <a:avLst/>
          </a:prstGeom>
          <a:noFill/>
        </p:spPr>
        <p:txBody>
          <a:bodyPr wrap="none" rtlCol="0">
            <a:spAutoFit/>
          </a:bodyPr>
          <a:lstStyle/>
          <a:p>
            <a:r>
              <a:rPr lang="et-EE" sz="4800" dirty="0" err="1">
                <a:latin typeface="+mj-lt"/>
              </a:rPr>
              <a:t>MTurki</a:t>
            </a:r>
            <a:r>
              <a:rPr lang="et-EE" sz="4800" dirty="0">
                <a:latin typeface="+mj-lt"/>
              </a:rPr>
              <a:t> sagedasemad kasutusvaldkonnad</a:t>
            </a:r>
            <a:endParaRPr lang="en-GB" sz="4800" dirty="0">
              <a:latin typeface="+mj-lt"/>
            </a:endParaRPr>
          </a:p>
        </p:txBody>
      </p:sp>
      <p:sp>
        <p:nvSpPr>
          <p:cNvPr id="4" name="TextBox 3">
            <a:extLst>
              <a:ext uri="{FF2B5EF4-FFF2-40B4-BE49-F238E27FC236}">
                <a16:creationId xmlns:a16="http://schemas.microsoft.com/office/drawing/2014/main" id="{B53B3BAF-F880-4257-9D5C-AE98CDCA95DC}"/>
              </a:ext>
            </a:extLst>
          </p:cNvPr>
          <p:cNvSpPr txBox="1"/>
          <p:nvPr/>
        </p:nvSpPr>
        <p:spPr>
          <a:xfrm flipH="1">
            <a:off x="886095" y="1970313"/>
            <a:ext cx="11099076" cy="3970318"/>
          </a:xfrm>
          <a:prstGeom prst="rect">
            <a:avLst/>
          </a:prstGeom>
          <a:noFill/>
        </p:spPr>
        <p:txBody>
          <a:bodyPr wrap="square" rtlCol="0">
            <a:spAutoFit/>
          </a:bodyPr>
          <a:lstStyle/>
          <a:p>
            <a:r>
              <a:rPr lang="et-EE" sz="2800" dirty="0">
                <a:latin typeface="+mj-lt"/>
              </a:rPr>
              <a:t>Audiofailide transkribeerimine </a:t>
            </a:r>
          </a:p>
          <a:p>
            <a:r>
              <a:rPr lang="et-EE" sz="2800" dirty="0">
                <a:latin typeface="+mj-lt"/>
              </a:rPr>
              <a:t>Käsitsi kirjutatud teksti ümberkirjutamine</a:t>
            </a:r>
          </a:p>
          <a:p>
            <a:r>
              <a:rPr lang="et-EE" sz="2800" dirty="0">
                <a:latin typeface="+mj-lt"/>
              </a:rPr>
              <a:t>Toodete, objektide, inimeste, loomade klassifitseerimine  (sh masinõppeks)</a:t>
            </a:r>
          </a:p>
          <a:p>
            <a:r>
              <a:rPr lang="et-EE" sz="2800" dirty="0">
                <a:latin typeface="+mj-lt"/>
              </a:rPr>
              <a:t>Turu-uuringud</a:t>
            </a:r>
          </a:p>
          <a:p>
            <a:r>
              <a:rPr lang="et-EE" sz="2800" dirty="0">
                <a:latin typeface="+mj-lt"/>
              </a:rPr>
              <a:t>Kasutajaliidese testimine</a:t>
            </a:r>
          </a:p>
          <a:p>
            <a:r>
              <a:rPr lang="et-EE" sz="2800" dirty="0">
                <a:latin typeface="+mj-lt"/>
              </a:rPr>
              <a:t>Psühholoogilised katsed ja küsimustikud</a:t>
            </a:r>
          </a:p>
          <a:p>
            <a:r>
              <a:rPr lang="et-EE" sz="2800" dirty="0">
                <a:latin typeface="+mj-lt"/>
              </a:rPr>
              <a:t>Kunstiprojektid</a:t>
            </a:r>
          </a:p>
          <a:p>
            <a:r>
              <a:rPr lang="et-EE" sz="2800" dirty="0">
                <a:latin typeface="+mj-lt"/>
              </a:rPr>
              <a:t>Jpm</a:t>
            </a:r>
          </a:p>
          <a:p>
            <a:endParaRPr lang="en-GB" sz="2800" dirty="0">
              <a:latin typeface="+mj-lt"/>
            </a:endParaRPr>
          </a:p>
        </p:txBody>
      </p:sp>
    </p:spTree>
    <p:extLst>
      <p:ext uri="{BB962C8B-B14F-4D97-AF65-F5344CB8AC3E}">
        <p14:creationId xmlns:p14="http://schemas.microsoft.com/office/powerpoint/2010/main" val="437865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1B01261F-3665-4403-A261-CC6DA45946D8}"/>
              </a:ext>
            </a:extLst>
          </p:cNvPr>
          <p:cNvPicPr>
            <a:picLocks noChangeAspect="1"/>
          </p:cNvPicPr>
          <p:nvPr/>
        </p:nvPicPr>
        <p:blipFill>
          <a:blip r:embed="rId4"/>
          <a:stretch>
            <a:fillRect/>
          </a:stretch>
        </p:blipFill>
        <p:spPr>
          <a:xfrm>
            <a:off x="1365812" y="422956"/>
            <a:ext cx="9807427" cy="6012087"/>
          </a:xfrm>
          <a:prstGeom prst="rect">
            <a:avLst/>
          </a:prstGeom>
        </p:spPr>
      </p:pic>
      <p:pic>
        <p:nvPicPr>
          <p:cNvPr id="4" name="Picture 3" descr="Icon&#10;&#10;Description automatically generated">
            <a:hlinkClick r:id="rId3"/>
            <a:extLst>
              <a:ext uri="{FF2B5EF4-FFF2-40B4-BE49-F238E27FC236}">
                <a16:creationId xmlns:a16="http://schemas.microsoft.com/office/drawing/2014/main" id="{EAC81F44-F643-4A32-94C2-7B9A4B7A18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4843" y="647378"/>
            <a:ext cx="899534" cy="872548"/>
          </a:xfrm>
          <a:prstGeom prst="rect">
            <a:avLst/>
          </a:prstGeom>
        </p:spPr>
      </p:pic>
    </p:spTree>
    <p:extLst>
      <p:ext uri="{BB962C8B-B14F-4D97-AF65-F5344CB8AC3E}">
        <p14:creationId xmlns:p14="http://schemas.microsoft.com/office/powerpoint/2010/main" val="7291127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mr bean you cannot be serious meme">
            <a:extLst>
              <a:ext uri="{FF2B5EF4-FFF2-40B4-BE49-F238E27FC236}">
                <a16:creationId xmlns:a16="http://schemas.microsoft.com/office/drawing/2014/main" id="{46E57BCD-765D-4260-B5B9-16A0C239C6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0033" y="1095237"/>
            <a:ext cx="9111934" cy="4920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809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CD1F4A8-F37F-4402-9053-6E1F67296F38}"/>
              </a:ext>
            </a:extLst>
          </p:cNvPr>
          <p:cNvGrpSpPr/>
          <p:nvPr/>
        </p:nvGrpSpPr>
        <p:grpSpPr>
          <a:xfrm>
            <a:off x="289602" y="287420"/>
            <a:ext cx="11556733" cy="5445539"/>
            <a:chOff x="289602" y="287420"/>
            <a:chExt cx="11556733" cy="5445539"/>
          </a:xfrm>
        </p:grpSpPr>
        <p:pic>
          <p:nvPicPr>
            <p:cNvPr id="2" name="Picture 1">
              <a:extLst>
                <a:ext uri="{FF2B5EF4-FFF2-40B4-BE49-F238E27FC236}">
                  <a16:creationId xmlns:a16="http://schemas.microsoft.com/office/drawing/2014/main" id="{6FB672A2-4B4D-4CF8-A311-4D2C872C669F}"/>
                </a:ext>
              </a:extLst>
            </p:cNvPr>
            <p:cNvPicPr>
              <a:picLocks noChangeAspect="1"/>
            </p:cNvPicPr>
            <p:nvPr/>
          </p:nvPicPr>
          <p:blipFill>
            <a:blip r:embed="rId2"/>
            <a:stretch>
              <a:fillRect/>
            </a:stretch>
          </p:blipFill>
          <p:spPr>
            <a:xfrm>
              <a:off x="757688" y="1865269"/>
              <a:ext cx="11088647" cy="3867690"/>
            </a:xfrm>
            <a:prstGeom prst="rect">
              <a:avLst/>
            </a:prstGeom>
          </p:spPr>
        </p:pic>
        <p:pic>
          <p:nvPicPr>
            <p:cNvPr id="3" name="Picture 2">
              <a:extLst>
                <a:ext uri="{FF2B5EF4-FFF2-40B4-BE49-F238E27FC236}">
                  <a16:creationId xmlns:a16="http://schemas.microsoft.com/office/drawing/2014/main" id="{24158F33-4BDD-4606-A90A-4FF89D7EA7A4}"/>
                </a:ext>
              </a:extLst>
            </p:cNvPr>
            <p:cNvPicPr>
              <a:picLocks noChangeAspect="1"/>
            </p:cNvPicPr>
            <p:nvPr/>
          </p:nvPicPr>
          <p:blipFill>
            <a:blip r:embed="rId3"/>
            <a:stretch>
              <a:fillRect/>
            </a:stretch>
          </p:blipFill>
          <p:spPr>
            <a:xfrm>
              <a:off x="289602" y="287420"/>
              <a:ext cx="3296110" cy="1457528"/>
            </a:xfrm>
            <a:prstGeom prst="rect">
              <a:avLst/>
            </a:prstGeom>
          </p:spPr>
        </p:pic>
      </p:grpSp>
    </p:spTree>
    <p:extLst>
      <p:ext uri="{BB962C8B-B14F-4D97-AF65-F5344CB8AC3E}">
        <p14:creationId xmlns:p14="http://schemas.microsoft.com/office/powerpoint/2010/main" val="25292392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227CB1-AAB2-4CBC-B947-1CEEB27A6301}"/>
              </a:ext>
            </a:extLst>
          </p:cNvPr>
          <p:cNvPicPr>
            <a:picLocks noChangeAspect="1"/>
          </p:cNvPicPr>
          <p:nvPr/>
        </p:nvPicPr>
        <p:blipFill>
          <a:blip r:embed="rId3"/>
          <a:stretch>
            <a:fillRect/>
          </a:stretch>
        </p:blipFill>
        <p:spPr>
          <a:xfrm>
            <a:off x="1307939" y="1784486"/>
            <a:ext cx="6795961" cy="4238047"/>
          </a:xfrm>
          <a:prstGeom prst="rect">
            <a:avLst/>
          </a:prstGeom>
        </p:spPr>
      </p:pic>
      <p:sp>
        <p:nvSpPr>
          <p:cNvPr id="3" name="Title 1">
            <a:extLst>
              <a:ext uri="{FF2B5EF4-FFF2-40B4-BE49-F238E27FC236}">
                <a16:creationId xmlns:a16="http://schemas.microsoft.com/office/drawing/2014/main" id="{18FAEB93-21D0-4D4D-90DF-9504DFD4984D}"/>
              </a:ext>
            </a:extLst>
          </p:cNvPr>
          <p:cNvSpPr txBox="1">
            <a:spLocks noChangeArrowheads="1"/>
          </p:cNvSpPr>
          <p:nvPr/>
        </p:nvSpPr>
        <p:spPr>
          <a:xfrm>
            <a:off x="1307939" y="709007"/>
            <a:ext cx="9090929"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t-EE" altLang="en-US" sz="5400" dirty="0"/>
              <a:t>Kuidas veebikatsed?</a:t>
            </a:r>
            <a:endParaRPr lang="en-GB" altLang="en-US" sz="5400" dirty="0"/>
          </a:p>
        </p:txBody>
      </p:sp>
    </p:spTree>
    <p:extLst>
      <p:ext uri="{BB962C8B-B14F-4D97-AF65-F5344CB8AC3E}">
        <p14:creationId xmlns:p14="http://schemas.microsoft.com/office/powerpoint/2010/main" val="3255483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227CB1-AAB2-4CBC-B947-1CEEB27A6301}"/>
              </a:ext>
            </a:extLst>
          </p:cNvPr>
          <p:cNvPicPr>
            <a:picLocks noChangeAspect="1"/>
          </p:cNvPicPr>
          <p:nvPr/>
        </p:nvPicPr>
        <p:blipFill>
          <a:blip r:embed="rId3"/>
          <a:stretch>
            <a:fillRect/>
          </a:stretch>
        </p:blipFill>
        <p:spPr>
          <a:xfrm>
            <a:off x="1307939" y="1784486"/>
            <a:ext cx="6795961" cy="4238047"/>
          </a:xfrm>
          <a:prstGeom prst="rect">
            <a:avLst/>
          </a:prstGeom>
        </p:spPr>
      </p:pic>
      <p:sp>
        <p:nvSpPr>
          <p:cNvPr id="3" name="Title 1">
            <a:extLst>
              <a:ext uri="{FF2B5EF4-FFF2-40B4-BE49-F238E27FC236}">
                <a16:creationId xmlns:a16="http://schemas.microsoft.com/office/drawing/2014/main" id="{18FAEB93-21D0-4D4D-90DF-9504DFD4984D}"/>
              </a:ext>
            </a:extLst>
          </p:cNvPr>
          <p:cNvSpPr txBox="1">
            <a:spLocks noChangeArrowheads="1"/>
          </p:cNvSpPr>
          <p:nvPr/>
        </p:nvSpPr>
        <p:spPr>
          <a:xfrm>
            <a:off x="1307939" y="709007"/>
            <a:ext cx="9090929"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t-EE" altLang="en-US" sz="5400" dirty="0"/>
              <a:t>Kuidas veebikatsed?</a:t>
            </a:r>
            <a:endParaRPr lang="en-GB" altLang="en-US" sz="5400" dirty="0"/>
          </a:p>
        </p:txBody>
      </p:sp>
      <p:grpSp>
        <p:nvGrpSpPr>
          <p:cNvPr id="8" name="Group 7">
            <a:extLst>
              <a:ext uri="{FF2B5EF4-FFF2-40B4-BE49-F238E27FC236}">
                <a16:creationId xmlns:a16="http://schemas.microsoft.com/office/drawing/2014/main" id="{3031348A-BB8E-4E12-9581-7A1DEB4C07AE}"/>
              </a:ext>
            </a:extLst>
          </p:cNvPr>
          <p:cNvGrpSpPr/>
          <p:nvPr/>
        </p:nvGrpSpPr>
        <p:grpSpPr>
          <a:xfrm>
            <a:off x="6358203" y="1652030"/>
            <a:ext cx="3719881" cy="2303437"/>
            <a:chOff x="6358203" y="1652030"/>
            <a:chExt cx="3719881" cy="2303437"/>
          </a:xfrm>
        </p:grpSpPr>
        <p:pic>
          <p:nvPicPr>
            <p:cNvPr id="4" name="Picture 2" descr="Image">
              <a:extLst>
                <a:ext uri="{FF2B5EF4-FFF2-40B4-BE49-F238E27FC236}">
                  <a16:creationId xmlns:a16="http://schemas.microsoft.com/office/drawing/2014/main" id="{8A51451D-954C-4A23-B024-ED223783AD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8203" y="1652030"/>
              <a:ext cx="3291635" cy="17238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a:extLst>
                <a:ext uri="{FF2B5EF4-FFF2-40B4-BE49-F238E27FC236}">
                  <a16:creationId xmlns:a16="http://schemas.microsoft.com/office/drawing/2014/main" id="{EC84D51B-CF76-479D-A24D-CC4AC4F72B4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244" t="7669" r="18120" b="56245"/>
            <a:stretch/>
          </p:blipFill>
          <p:spPr bwMode="auto">
            <a:xfrm>
              <a:off x="8103900" y="3008830"/>
              <a:ext cx="1974184" cy="946637"/>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136829B-9F70-472E-B5D5-1B83385A3D23}"/>
                </a:ext>
              </a:extLst>
            </p:cNvPr>
            <p:cNvSpPr txBox="1"/>
            <p:nvPr/>
          </p:nvSpPr>
          <p:spPr>
            <a:xfrm>
              <a:off x="9022156" y="3059668"/>
              <a:ext cx="1002197" cy="369332"/>
            </a:xfrm>
            <a:prstGeom prst="rect">
              <a:avLst/>
            </a:prstGeom>
            <a:noFill/>
          </p:spPr>
          <p:txBody>
            <a:bodyPr wrap="none" rtlCol="0">
              <a:spAutoFit/>
            </a:bodyPr>
            <a:lstStyle/>
            <a:p>
              <a:r>
                <a:rPr lang="et-EE" dirty="0"/>
                <a:t>10.03.21</a:t>
              </a:r>
              <a:endParaRPr lang="en-GB" dirty="0"/>
            </a:p>
          </p:txBody>
        </p:sp>
      </p:grpSp>
    </p:spTree>
    <p:extLst>
      <p:ext uri="{BB962C8B-B14F-4D97-AF65-F5344CB8AC3E}">
        <p14:creationId xmlns:p14="http://schemas.microsoft.com/office/powerpoint/2010/main" val="1503315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6BBA1CC-47F2-42FB-928D-BAA791399FE5}"/>
              </a:ext>
            </a:extLst>
          </p:cNvPr>
          <p:cNvGrpSpPr/>
          <p:nvPr/>
        </p:nvGrpSpPr>
        <p:grpSpPr>
          <a:xfrm>
            <a:off x="394893" y="847725"/>
            <a:ext cx="11624327" cy="4762499"/>
            <a:chOff x="394893" y="847725"/>
            <a:chExt cx="11624327" cy="4762499"/>
          </a:xfrm>
        </p:grpSpPr>
        <p:pic>
          <p:nvPicPr>
            <p:cNvPr id="4" name="Picture 3">
              <a:extLst>
                <a:ext uri="{FF2B5EF4-FFF2-40B4-BE49-F238E27FC236}">
                  <a16:creationId xmlns:a16="http://schemas.microsoft.com/office/drawing/2014/main" id="{37241891-E83D-457C-9E07-76FB65C40AE8}"/>
                </a:ext>
              </a:extLst>
            </p:cNvPr>
            <p:cNvPicPr>
              <a:picLocks noChangeAspect="1"/>
            </p:cNvPicPr>
            <p:nvPr/>
          </p:nvPicPr>
          <p:blipFill rotWithShape="1">
            <a:blip r:embed="rId3"/>
            <a:srcRect l="-1" r="-695" b="39306"/>
            <a:stretch/>
          </p:blipFill>
          <p:spPr>
            <a:xfrm>
              <a:off x="394893" y="847725"/>
              <a:ext cx="11624327" cy="4762499"/>
            </a:xfrm>
            <a:prstGeom prst="rect">
              <a:avLst/>
            </a:prstGeom>
          </p:spPr>
        </p:pic>
        <p:sp>
          <p:nvSpPr>
            <p:cNvPr id="6" name="Rectangle 5">
              <a:extLst>
                <a:ext uri="{FF2B5EF4-FFF2-40B4-BE49-F238E27FC236}">
                  <a16:creationId xmlns:a16="http://schemas.microsoft.com/office/drawing/2014/main" id="{499BC9F4-4A04-462D-BCBA-D2E4691BA853}"/>
                </a:ext>
              </a:extLst>
            </p:cNvPr>
            <p:cNvSpPr/>
            <p:nvPr/>
          </p:nvSpPr>
          <p:spPr>
            <a:xfrm>
              <a:off x="544680" y="4638675"/>
              <a:ext cx="11252427" cy="447675"/>
            </a:xfrm>
            <a:prstGeom prst="rect">
              <a:avLst/>
            </a:prstGeom>
            <a:noFill/>
            <a:ln w="28575">
              <a:solidFill>
                <a:srgbClr val="000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051104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7D7AFC7-1CC4-456B-9A30-E141FA7A5036}"/>
              </a:ext>
            </a:extLst>
          </p:cNvPr>
          <p:cNvSpPr txBox="1">
            <a:spLocks noChangeArrowheads="1"/>
          </p:cNvSpPr>
          <p:nvPr/>
        </p:nvSpPr>
        <p:spPr>
          <a:xfrm>
            <a:off x="981709" y="551273"/>
            <a:ext cx="10228581"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t-EE" altLang="en-US" sz="5400" dirty="0"/>
              <a:t>Õpitesti tulemused</a:t>
            </a:r>
            <a:endParaRPr lang="en-GB" altLang="en-US" sz="5400" dirty="0"/>
          </a:p>
        </p:txBody>
      </p:sp>
      <p:pic>
        <p:nvPicPr>
          <p:cNvPr id="5" name="Picture 4">
            <a:extLst>
              <a:ext uri="{FF2B5EF4-FFF2-40B4-BE49-F238E27FC236}">
                <a16:creationId xmlns:a16="http://schemas.microsoft.com/office/drawing/2014/main" id="{AD09FBFA-32ED-4C87-912B-2585D6227448}"/>
              </a:ext>
            </a:extLst>
          </p:cNvPr>
          <p:cNvPicPr>
            <a:picLocks noChangeAspect="1"/>
          </p:cNvPicPr>
          <p:nvPr/>
        </p:nvPicPr>
        <p:blipFill>
          <a:blip r:embed="rId2"/>
          <a:stretch>
            <a:fillRect/>
          </a:stretch>
        </p:blipFill>
        <p:spPr>
          <a:xfrm>
            <a:off x="2467081" y="1745633"/>
            <a:ext cx="7540865" cy="4561094"/>
          </a:xfrm>
          <a:prstGeom prst="rect">
            <a:avLst/>
          </a:prstGeom>
        </p:spPr>
      </p:pic>
    </p:spTree>
    <p:extLst>
      <p:ext uri="{BB962C8B-B14F-4D97-AF65-F5344CB8AC3E}">
        <p14:creationId xmlns:p14="http://schemas.microsoft.com/office/powerpoint/2010/main" val="299193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1E0361-D6F0-4012-A620-1D59253DCC91}"/>
              </a:ext>
            </a:extLst>
          </p:cNvPr>
          <p:cNvPicPr>
            <a:picLocks noChangeAspect="1"/>
          </p:cNvPicPr>
          <p:nvPr/>
        </p:nvPicPr>
        <p:blipFill>
          <a:blip r:embed="rId3"/>
          <a:stretch>
            <a:fillRect/>
          </a:stretch>
        </p:blipFill>
        <p:spPr>
          <a:xfrm>
            <a:off x="1121229" y="628609"/>
            <a:ext cx="9563766" cy="5608905"/>
          </a:xfrm>
          <a:prstGeom prst="rect">
            <a:avLst/>
          </a:prstGeom>
        </p:spPr>
      </p:pic>
    </p:spTree>
    <p:extLst>
      <p:ext uri="{BB962C8B-B14F-4D97-AF65-F5344CB8AC3E}">
        <p14:creationId xmlns:p14="http://schemas.microsoft.com/office/powerpoint/2010/main" val="2855719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6BBA1CC-47F2-42FB-928D-BAA791399FE5}"/>
              </a:ext>
            </a:extLst>
          </p:cNvPr>
          <p:cNvGrpSpPr/>
          <p:nvPr/>
        </p:nvGrpSpPr>
        <p:grpSpPr>
          <a:xfrm>
            <a:off x="394893" y="847725"/>
            <a:ext cx="11624327" cy="4762499"/>
            <a:chOff x="394893" y="847725"/>
            <a:chExt cx="11624327" cy="4762499"/>
          </a:xfrm>
        </p:grpSpPr>
        <p:pic>
          <p:nvPicPr>
            <p:cNvPr id="4" name="Picture 3">
              <a:extLst>
                <a:ext uri="{FF2B5EF4-FFF2-40B4-BE49-F238E27FC236}">
                  <a16:creationId xmlns:a16="http://schemas.microsoft.com/office/drawing/2014/main" id="{37241891-E83D-457C-9E07-76FB65C40AE8}"/>
                </a:ext>
              </a:extLst>
            </p:cNvPr>
            <p:cNvPicPr>
              <a:picLocks noChangeAspect="1"/>
            </p:cNvPicPr>
            <p:nvPr/>
          </p:nvPicPr>
          <p:blipFill rotWithShape="1">
            <a:blip r:embed="rId3"/>
            <a:srcRect l="-1" r="-695" b="39306"/>
            <a:stretch/>
          </p:blipFill>
          <p:spPr>
            <a:xfrm>
              <a:off x="394893" y="847725"/>
              <a:ext cx="11624327" cy="4762499"/>
            </a:xfrm>
            <a:prstGeom prst="rect">
              <a:avLst/>
            </a:prstGeom>
          </p:spPr>
        </p:pic>
        <p:sp>
          <p:nvSpPr>
            <p:cNvPr id="6" name="Rectangle 5">
              <a:extLst>
                <a:ext uri="{FF2B5EF4-FFF2-40B4-BE49-F238E27FC236}">
                  <a16:creationId xmlns:a16="http://schemas.microsoft.com/office/drawing/2014/main" id="{499BC9F4-4A04-462D-BCBA-D2E4691BA853}"/>
                </a:ext>
              </a:extLst>
            </p:cNvPr>
            <p:cNvSpPr/>
            <p:nvPr/>
          </p:nvSpPr>
          <p:spPr>
            <a:xfrm>
              <a:off x="544680" y="4638675"/>
              <a:ext cx="11252427" cy="447675"/>
            </a:xfrm>
            <a:prstGeom prst="rect">
              <a:avLst/>
            </a:prstGeom>
            <a:noFill/>
            <a:ln w="28575">
              <a:solidFill>
                <a:srgbClr val="000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005797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3396EE0B-861D-45CB-9D18-3EA6D0F9F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9862" y="536488"/>
            <a:ext cx="9312275" cy="6143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340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a:extLst>
              <a:ext uri="{FF2B5EF4-FFF2-40B4-BE49-F238E27FC236}">
                <a16:creationId xmlns:a16="http://schemas.microsoft.com/office/drawing/2014/main" id="{B6A344C2-6E51-490B-BA94-87CA7F7AAD04}"/>
              </a:ext>
            </a:extLst>
          </p:cNvPr>
          <p:cNvPicPr>
            <a:picLocks noChangeAspect="1"/>
          </p:cNvPicPr>
          <p:nvPr/>
        </p:nvPicPr>
        <p:blipFill>
          <a:blip r:embed="rId4"/>
          <a:stretch>
            <a:fillRect/>
          </a:stretch>
        </p:blipFill>
        <p:spPr>
          <a:xfrm>
            <a:off x="807161" y="1998877"/>
            <a:ext cx="3871757" cy="3633384"/>
          </a:xfrm>
          <a:prstGeom prst="rect">
            <a:avLst/>
          </a:prstGeom>
        </p:spPr>
      </p:pic>
      <p:sp>
        <p:nvSpPr>
          <p:cNvPr id="11" name="TextBox 10">
            <a:extLst>
              <a:ext uri="{FF2B5EF4-FFF2-40B4-BE49-F238E27FC236}">
                <a16:creationId xmlns:a16="http://schemas.microsoft.com/office/drawing/2014/main" id="{31C9B6AF-B759-4554-9830-6825F16CC0A8}"/>
              </a:ext>
            </a:extLst>
          </p:cNvPr>
          <p:cNvSpPr txBox="1"/>
          <p:nvPr/>
        </p:nvSpPr>
        <p:spPr>
          <a:xfrm>
            <a:off x="4678918" y="1998877"/>
            <a:ext cx="6810664" cy="3785652"/>
          </a:xfrm>
          <a:prstGeom prst="rect">
            <a:avLst/>
          </a:prstGeom>
          <a:noFill/>
        </p:spPr>
        <p:txBody>
          <a:bodyPr wrap="square" rtlCol="0">
            <a:spAutoFit/>
          </a:bodyPr>
          <a:lstStyle/>
          <a:p>
            <a:r>
              <a:rPr lang="et-EE" sz="2400" dirty="0">
                <a:latin typeface="+mj-lt"/>
              </a:rPr>
              <a:t>Oletame, et korraldame visuaalse ruumitähelepanu katse, milles katseisikutel tuleb reageerida erineva paigutusega stiimulitele. Paljude katseisikute kõrvutamisel leiame, et katseisikud reageerivad umbes 10 ms kiiremini ekraani ülaserva esitatud stiimulitele, kui ekraani alaserva esitatud stiimulitele. Räägime leiust labori insenerile, kes on veendunud, et me pole avastanud seni raporteerimata ruumitähelepanu fenomeni vaid monitoride tehnilised piirangud. </a:t>
            </a:r>
            <a:r>
              <a:rPr lang="et-EE" sz="2400" b="1" dirty="0">
                <a:latin typeface="+mj-lt"/>
              </a:rPr>
              <a:t>Miks?</a:t>
            </a:r>
            <a:endParaRPr lang="en-GB" sz="2400" b="1" dirty="0">
              <a:latin typeface="+mj-lt"/>
            </a:endParaRPr>
          </a:p>
        </p:txBody>
      </p:sp>
      <p:sp>
        <p:nvSpPr>
          <p:cNvPr id="12" name="Rectangle 11">
            <a:extLst>
              <a:ext uri="{FF2B5EF4-FFF2-40B4-BE49-F238E27FC236}">
                <a16:creationId xmlns:a16="http://schemas.microsoft.com/office/drawing/2014/main" id="{C5873964-2EBC-44B2-ADC1-830BF247730C}"/>
              </a:ext>
            </a:extLst>
          </p:cNvPr>
          <p:cNvSpPr/>
          <p:nvPr/>
        </p:nvSpPr>
        <p:spPr>
          <a:xfrm>
            <a:off x="863601" y="426255"/>
            <a:ext cx="10083800" cy="721736"/>
          </a:xfrm>
          <a:prstGeom prst="rect">
            <a:avLst/>
          </a:prstGeom>
        </p:spPr>
        <p:txBody>
          <a:bodyPr wrap="square">
            <a:spAutoFit/>
          </a:bodyPr>
          <a:lstStyle/>
          <a:p>
            <a:pPr lvl="0" algn="ctr">
              <a:lnSpc>
                <a:spcPct val="107000"/>
              </a:lnSpc>
              <a:spcAft>
                <a:spcPts val="800"/>
              </a:spcAft>
            </a:pPr>
            <a:r>
              <a:rPr lang="et-EE" sz="4000" dirty="0">
                <a:latin typeface="+mj-lt"/>
                <a:ea typeface="Calibri" panose="020F0502020204030204" pitchFamily="34" charset="0"/>
                <a:cs typeface="Arial" panose="020B0604020202020204" pitchFamily="34" charset="0"/>
              </a:rPr>
              <a:t>Monitorid ja ajastamine</a:t>
            </a:r>
            <a:endParaRPr lang="en-GB" sz="4000" dirty="0">
              <a:effectLst/>
              <a:latin typeface="+mj-lt"/>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2088742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hlinkClick r:id="rId3"/>
            <a:extLst>
              <a:ext uri="{FF2B5EF4-FFF2-40B4-BE49-F238E27FC236}">
                <a16:creationId xmlns:a16="http://schemas.microsoft.com/office/drawing/2014/main" id="{DC2DAB8F-D30D-4377-816B-1817D03F2526}"/>
              </a:ext>
            </a:extLst>
          </p:cNvPr>
          <p:cNvPicPr>
            <a:picLocks noChangeAspect="1"/>
          </p:cNvPicPr>
          <p:nvPr/>
        </p:nvPicPr>
        <p:blipFill>
          <a:blip r:embed="rId4"/>
          <a:stretch>
            <a:fillRect/>
          </a:stretch>
        </p:blipFill>
        <p:spPr>
          <a:xfrm>
            <a:off x="6641116" y="2527443"/>
            <a:ext cx="3582384" cy="3185933"/>
          </a:xfrm>
          <a:prstGeom prst="rect">
            <a:avLst/>
          </a:prstGeom>
        </p:spPr>
      </p:pic>
      <p:sp>
        <p:nvSpPr>
          <p:cNvPr id="7" name="Rectangle 6">
            <a:extLst>
              <a:ext uri="{FF2B5EF4-FFF2-40B4-BE49-F238E27FC236}">
                <a16:creationId xmlns:a16="http://schemas.microsoft.com/office/drawing/2014/main" id="{EB347C84-2C77-454E-A683-902365A31F24}"/>
              </a:ext>
            </a:extLst>
          </p:cNvPr>
          <p:cNvSpPr/>
          <p:nvPr/>
        </p:nvSpPr>
        <p:spPr>
          <a:xfrm>
            <a:off x="863601" y="426255"/>
            <a:ext cx="10083800" cy="721736"/>
          </a:xfrm>
          <a:prstGeom prst="rect">
            <a:avLst/>
          </a:prstGeom>
        </p:spPr>
        <p:txBody>
          <a:bodyPr wrap="square">
            <a:spAutoFit/>
          </a:bodyPr>
          <a:lstStyle/>
          <a:p>
            <a:pPr lvl="0" algn="ctr">
              <a:lnSpc>
                <a:spcPct val="107000"/>
              </a:lnSpc>
              <a:spcAft>
                <a:spcPts val="800"/>
              </a:spcAft>
            </a:pPr>
            <a:r>
              <a:rPr lang="et-EE" sz="4000" dirty="0">
                <a:latin typeface="+mj-lt"/>
                <a:ea typeface="Calibri" panose="020F0502020204030204" pitchFamily="34" charset="0"/>
                <a:cs typeface="Arial" panose="020B0604020202020204" pitchFamily="34" charset="0"/>
              </a:rPr>
              <a:t>Monitorid ja ajastamine</a:t>
            </a:r>
            <a:endParaRPr lang="en-GB" sz="4000" dirty="0">
              <a:effectLst/>
              <a:latin typeface="+mj-lt"/>
              <a:ea typeface="Calibri" panose="020F0502020204030204" pitchFamily="34" charset="0"/>
              <a:cs typeface="Arial" panose="020B0604020202020204" pitchFamily="34" charset="0"/>
            </a:endParaRPr>
          </a:p>
        </p:txBody>
      </p:sp>
      <p:pic>
        <p:nvPicPr>
          <p:cNvPr id="8" name="Picture 7" descr="Icon&#10;&#10;Description automatically generated">
            <a:hlinkClick r:id="rId3"/>
            <a:extLst>
              <a:ext uri="{FF2B5EF4-FFF2-40B4-BE49-F238E27FC236}">
                <a16:creationId xmlns:a16="http://schemas.microsoft.com/office/drawing/2014/main" id="{670A2563-2493-43F4-A4E9-4D90C32D28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82541" y="3429000"/>
            <a:ext cx="899534" cy="872548"/>
          </a:xfrm>
          <a:prstGeom prst="rect">
            <a:avLst/>
          </a:prstGeom>
        </p:spPr>
      </p:pic>
      <p:grpSp>
        <p:nvGrpSpPr>
          <p:cNvPr id="10" name="Group 9">
            <a:extLst>
              <a:ext uri="{FF2B5EF4-FFF2-40B4-BE49-F238E27FC236}">
                <a16:creationId xmlns:a16="http://schemas.microsoft.com/office/drawing/2014/main" id="{BDDA52E3-E6B0-4AC5-B838-12FB2084C2B4}"/>
              </a:ext>
            </a:extLst>
          </p:cNvPr>
          <p:cNvGrpSpPr/>
          <p:nvPr/>
        </p:nvGrpSpPr>
        <p:grpSpPr>
          <a:xfrm>
            <a:off x="1580047" y="2336335"/>
            <a:ext cx="3871757" cy="3633384"/>
            <a:chOff x="1580047" y="2336335"/>
            <a:chExt cx="3871757" cy="3633384"/>
          </a:xfrm>
        </p:grpSpPr>
        <p:pic>
          <p:nvPicPr>
            <p:cNvPr id="4" name="Picture 3">
              <a:hlinkClick r:id="rId6"/>
              <a:extLst>
                <a:ext uri="{FF2B5EF4-FFF2-40B4-BE49-F238E27FC236}">
                  <a16:creationId xmlns:a16="http://schemas.microsoft.com/office/drawing/2014/main" id="{B6A344C2-6E51-490B-BA94-87CA7F7AAD04}"/>
                </a:ext>
              </a:extLst>
            </p:cNvPr>
            <p:cNvPicPr>
              <a:picLocks noChangeAspect="1"/>
            </p:cNvPicPr>
            <p:nvPr/>
          </p:nvPicPr>
          <p:blipFill>
            <a:blip r:embed="rId7"/>
            <a:stretch>
              <a:fillRect/>
            </a:stretch>
          </p:blipFill>
          <p:spPr>
            <a:xfrm>
              <a:off x="1580047" y="2336335"/>
              <a:ext cx="3871757" cy="3633384"/>
            </a:xfrm>
            <a:prstGeom prst="rect">
              <a:avLst/>
            </a:prstGeom>
          </p:spPr>
        </p:pic>
        <p:pic>
          <p:nvPicPr>
            <p:cNvPr id="9" name="Picture 8" descr="Icon&#10;&#10;Description automatically generated">
              <a:hlinkClick r:id="rId6"/>
              <a:extLst>
                <a:ext uri="{FF2B5EF4-FFF2-40B4-BE49-F238E27FC236}">
                  <a16:creationId xmlns:a16="http://schemas.microsoft.com/office/drawing/2014/main" id="{91576E40-BFEE-4F89-9440-7A7494806C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5925" y="3429000"/>
              <a:ext cx="899534" cy="872548"/>
            </a:xfrm>
            <a:prstGeom prst="rect">
              <a:avLst/>
            </a:prstGeom>
          </p:spPr>
        </p:pic>
      </p:grpSp>
    </p:spTree>
    <p:extLst>
      <p:ext uri="{BB962C8B-B14F-4D97-AF65-F5344CB8AC3E}">
        <p14:creationId xmlns:p14="http://schemas.microsoft.com/office/powerpoint/2010/main" val="8145488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B347C84-2C77-454E-A683-902365A31F24}"/>
              </a:ext>
            </a:extLst>
          </p:cNvPr>
          <p:cNvSpPr/>
          <p:nvPr/>
        </p:nvSpPr>
        <p:spPr>
          <a:xfrm>
            <a:off x="863601" y="426255"/>
            <a:ext cx="10083800" cy="721736"/>
          </a:xfrm>
          <a:prstGeom prst="rect">
            <a:avLst/>
          </a:prstGeom>
        </p:spPr>
        <p:txBody>
          <a:bodyPr wrap="square">
            <a:spAutoFit/>
          </a:bodyPr>
          <a:lstStyle/>
          <a:p>
            <a:pPr lvl="0" algn="ctr">
              <a:lnSpc>
                <a:spcPct val="107000"/>
              </a:lnSpc>
              <a:spcAft>
                <a:spcPts val="800"/>
              </a:spcAft>
            </a:pPr>
            <a:r>
              <a:rPr lang="et-EE" sz="4000" dirty="0">
                <a:latin typeface="+mj-lt"/>
                <a:ea typeface="Calibri" panose="020F0502020204030204" pitchFamily="34" charset="0"/>
                <a:cs typeface="Arial" panose="020B0604020202020204" pitchFamily="34" charset="0"/>
              </a:rPr>
              <a:t>Monitorid ja ajastamine</a:t>
            </a:r>
            <a:endParaRPr lang="en-GB" sz="4000" dirty="0">
              <a:effectLst/>
              <a:latin typeface="+mj-lt"/>
              <a:ea typeface="Calibri" panose="020F050202020403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6A344C2-6E51-490B-BA94-87CA7F7AAD04}"/>
              </a:ext>
            </a:extLst>
          </p:cNvPr>
          <p:cNvPicPr>
            <a:picLocks noChangeAspect="1"/>
          </p:cNvPicPr>
          <p:nvPr/>
        </p:nvPicPr>
        <p:blipFill>
          <a:blip r:embed="rId3"/>
          <a:stretch>
            <a:fillRect/>
          </a:stretch>
        </p:blipFill>
        <p:spPr>
          <a:xfrm>
            <a:off x="863601" y="2181636"/>
            <a:ext cx="3871757" cy="3633384"/>
          </a:xfrm>
          <a:prstGeom prst="rect">
            <a:avLst/>
          </a:prstGeom>
        </p:spPr>
      </p:pic>
      <p:sp>
        <p:nvSpPr>
          <p:cNvPr id="2" name="TextBox 1">
            <a:extLst>
              <a:ext uri="{FF2B5EF4-FFF2-40B4-BE49-F238E27FC236}">
                <a16:creationId xmlns:a16="http://schemas.microsoft.com/office/drawing/2014/main" id="{46988E03-AC52-4BB6-8642-31B1762ED45A}"/>
              </a:ext>
            </a:extLst>
          </p:cNvPr>
          <p:cNvSpPr txBox="1"/>
          <p:nvPr/>
        </p:nvSpPr>
        <p:spPr>
          <a:xfrm>
            <a:off x="4813465" y="1774371"/>
            <a:ext cx="6810664" cy="4893647"/>
          </a:xfrm>
          <a:prstGeom prst="rect">
            <a:avLst/>
          </a:prstGeom>
          <a:noFill/>
        </p:spPr>
        <p:txBody>
          <a:bodyPr wrap="square" rtlCol="0">
            <a:spAutoFit/>
          </a:bodyPr>
          <a:lstStyle/>
          <a:p>
            <a:r>
              <a:rPr lang="et-EE" sz="2400" dirty="0">
                <a:latin typeface="+mj-lt"/>
              </a:rPr>
              <a:t>Ekraani ülemine osa kirjutatakse mitu sajandikku </a:t>
            </a:r>
            <a:r>
              <a:rPr lang="et-EE" sz="2400" dirty="0">
                <a:solidFill>
                  <a:srgbClr val="FF0000"/>
                </a:solidFill>
                <a:latin typeface="+mj-lt"/>
              </a:rPr>
              <a:t>varem</a:t>
            </a:r>
            <a:r>
              <a:rPr lang="et-EE" sz="2400" dirty="0">
                <a:latin typeface="+mj-lt"/>
              </a:rPr>
              <a:t> kui alumine</a:t>
            </a:r>
          </a:p>
          <a:p>
            <a:endParaRPr lang="et-EE" sz="2400" dirty="0">
              <a:latin typeface="+mj-lt"/>
            </a:endParaRPr>
          </a:p>
          <a:p>
            <a:r>
              <a:rPr lang="et-EE" sz="2400" dirty="0">
                <a:latin typeface="+mj-lt"/>
              </a:rPr>
              <a:t>Stiimulite ajastamine tuleks sünkroniseerida ekraani värskendusega (ka graafikakaardi </a:t>
            </a:r>
            <a:r>
              <a:rPr lang="et-EE" sz="2400" dirty="0" err="1">
                <a:latin typeface="+mj-lt"/>
              </a:rPr>
              <a:t>vsync</a:t>
            </a:r>
            <a:r>
              <a:rPr lang="et-EE" sz="2400" dirty="0">
                <a:latin typeface="+mj-lt"/>
              </a:rPr>
              <a:t>/</a:t>
            </a:r>
            <a:r>
              <a:rPr lang="et-EE" sz="2400" dirty="0" err="1">
                <a:latin typeface="+mj-lt"/>
              </a:rPr>
              <a:t>vblank</a:t>
            </a:r>
            <a:r>
              <a:rPr lang="et-EE" sz="2400" dirty="0">
                <a:latin typeface="+mj-lt"/>
              </a:rPr>
              <a:t> peaks olema sisse lülitatud)</a:t>
            </a:r>
          </a:p>
          <a:p>
            <a:endParaRPr lang="et-EE" sz="2400" dirty="0">
              <a:latin typeface="+mj-lt"/>
            </a:endParaRPr>
          </a:p>
          <a:p>
            <a:r>
              <a:rPr lang="et-EE" sz="2400" dirty="0">
                <a:latin typeface="+mj-lt"/>
              </a:rPr>
              <a:t>Lühike kestusega stiimulite esitamiseks oleks parem kasutada ekraanivärskenduste arvu kui aega (ehk see, kuidas seni praktikumides stiimulite kestusi defineerinud)</a:t>
            </a:r>
          </a:p>
          <a:p>
            <a:endParaRPr lang="et-EE" sz="2400" dirty="0">
              <a:latin typeface="+mj-lt"/>
            </a:endParaRPr>
          </a:p>
          <a:p>
            <a:endParaRPr lang="en-GB" sz="2400" dirty="0">
              <a:latin typeface="+mj-lt"/>
            </a:endParaRPr>
          </a:p>
        </p:txBody>
      </p:sp>
      <p:sp>
        <p:nvSpPr>
          <p:cNvPr id="3" name="Rectangle 2">
            <a:extLst>
              <a:ext uri="{FF2B5EF4-FFF2-40B4-BE49-F238E27FC236}">
                <a16:creationId xmlns:a16="http://schemas.microsoft.com/office/drawing/2014/main" id="{D3FCB4BB-B8B6-4DE6-B869-6DE2CED7954F}"/>
              </a:ext>
            </a:extLst>
          </p:cNvPr>
          <p:cNvSpPr/>
          <p:nvPr/>
        </p:nvSpPr>
        <p:spPr>
          <a:xfrm>
            <a:off x="1004415" y="6150820"/>
            <a:ext cx="2741456" cy="369332"/>
          </a:xfrm>
          <a:prstGeom prst="rect">
            <a:avLst/>
          </a:prstGeom>
        </p:spPr>
        <p:txBody>
          <a:bodyPr wrap="none">
            <a:spAutoFit/>
          </a:bodyPr>
          <a:lstStyle/>
          <a:p>
            <a:r>
              <a:rPr lang="et-EE" dirty="0">
                <a:solidFill>
                  <a:srgbClr val="222222"/>
                </a:solidFill>
              </a:rPr>
              <a:t>(</a:t>
            </a:r>
            <a:r>
              <a:rPr lang="en-GB" dirty="0">
                <a:solidFill>
                  <a:srgbClr val="222222"/>
                </a:solidFill>
              </a:rPr>
              <a:t>Peirce, &amp; MacAskill, 2018) </a:t>
            </a:r>
            <a:endParaRPr lang="en-GB" dirty="0"/>
          </a:p>
        </p:txBody>
      </p:sp>
    </p:spTree>
    <p:extLst>
      <p:ext uri="{BB962C8B-B14F-4D97-AF65-F5344CB8AC3E}">
        <p14:creationId xmlns:p14="http://schemas.microsoft.com/office/powerpoint/2010/main" val="25431345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B347C84-2C77-454E-A683-902365A31F24}"/>
              </a:ext>
            </a:extLst>
          </p:cNvPr>
          <p:cNvSpPr/>
          <p:nvPr/>
        </p:nvSpPr>
        <p:spPr>
          <a:xfrm>
            <a:off x="863601" y="426255"/>
            <a:ext cx="10083800" cy="721736"/>
          </a:xfrm>
          <a:prstGeom prst="rect">
            <a:avLst/>
          </a:prstGeom>
        </p:spPr>
        <p:txBody>
          <a:bodyPr wrap="square">
            <a:spAutoFit/>
          </a:bodyPr>
          <a:lstStyle/>
          <a:p>
            <a:pPr lvl="0" algn="ctr">
              <a:lnSpc>
                <a:spcPct val="107000"/>
              </a:lnSpc>
              <a:spcAft>
                <a:spcPts val="800"/>
              </a:spcAft>
            </a:pPr>
            <a:r>
              <a:rPr lang="et-EE" sz="4000" dirty="0">
                <a:latin typeface="+mj-lt"/>
                <a:ea typeface="Calibri" panose="020F0502020204030204" pitchFamily="34" charset="0"/>
                <a:cs typeface="Arial" panose="020B0604020202020204" pitchFamily="34" charset="0"/>
              </a:rPr>
              <a:t>Monitorid ja ajastamine</a:t>
            </a:r>
            <a:endParaRPr lang="en-GB" sz="4000" dirty="0">
              <a:effectLst/>
              <a:latin typeface="+mj-lt"/>
              <a:ea typeface="Calibri" panose="020F050202020403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6A344C2-6E51-490B-BA94-87CA7F7AAD04}"/>
              </a:ext>
            </a:extLst>
          </p:cNvPr>
          <p:cNvPicPr>
            <a:picLocks noChangeAspect="1"/>
          </p:cNvPicPr>
          <p:nvPr/>
        </p:nvPicPr>
        <p:blipFill>
          <a:blip r:embed="rId3"/>
          <a:stretch>
            <a:fillRect/>
          </a:stretch>
        </p:blipFill>
        <p:spPr>
          <a:xfrm>
            <a:off x="863601" y="2181636"/>
            <a:ext cx="3871757" cy="3633384"/>
          </a:xfrm>
          <a:prstGeom prst="rect">
            <a:avLst/>
          </a:prstGeom>
        </p:spPr>
      </p:pic>
      <p:sp>
        <p:nvSpPr>
          <p:cNvPr id="2" name="TextBox 1">
            <a:extLst>
              <a:ext uri="{FF2B5EF4-FFF2-40B4-BE49-F238E27FC236}">
                <a16:creationId xmlns:a16="http://schemas.microsoft.com/office/drawing/2014/main" id="{46988E03-AC52-4BB6-8642-31B1762ED45A}"/>
              </a:ext>
            </a:extLst>
          </p:cNvPr>
          <p:cNvSpPr txBox="1"/>
          <p:nvPr/>
        </p:nvSpPr>
        <p:spPr>
          <a:xfrm>
            <a:off x="4835236" y="1981201"/>
            <a:ext cx="7102764" cy="4524315"/>
          </a:xfrm>
          <a:prstGeom prst="rect">
            <a:avLst/>
          </a:prstGeom>
          <a:noFill/>
        </p:spPr>
        <p:txBody>
          <a:bodyPr wrap="square" rtlCol="0">
            <a:spAutoFit/>
          </a:bodyPr>
          <a:lstStyle/>
          <a:p>
            <a:r>
              <a:rPr lang="et-EE" sz="2400" dirty="0">
                <a:latin typeface="+mj-lt"/>
              </a:rPr>
              <a:t>Piltide laadimine võtab aega ja võimalusel tuleks seda teha enne pildi esitamist näiteks seeriate vahelisel ajal (PsychoPy-s saab selleks kasutada komponenti </a:t>
            </a:r>
            <a:r>
              <a:rPr lang="et-EE" sz="2400" i="1" dirty="0" err="1">
                <a:latin typeface="+mj-lt"/>
              </a:rPr>
              <a:t>static</a:t>
            </a:r>
            <a:r>
              <a:rPr lang="et-EE" sz="2400" dirty="0">
                <a:latin typeface="+mj-lt"/>
              </a:rPr>
              <a:t>)</a:t>
            </a:r>
            <a:endParaRPr lang="et-EE" sz="2400" i="1" dirty="0">
              <a:latin typeface="+mj-lt"/>
            </a:endParaRPr>
          </a:p>
          <a:p>
            <a:endParaRPr lang="et-EE" sz="2400" dirty="0">
              <a:latin typeface="+mj-lt"/>
            </a:endParaRPr>
          </a:p>
          <a:p>
            <a:r>
              <a:rPr lang="et-EE" sz="2400" dirty="0">
                <a:latin typeface="+mj-lt"/>
              </a:rPr>
              <a:t>Enamasti on mõistlik piltide pikslitihedust vähendada. Uuemad digikaamerad teevad vaikimisi 10 megapiksli suuruseid pilte. Isegi HD kvaliteedis (1920×1080) pilt on ainult 2 megapikslit</a:t>
            </a:r>
          </a:p>
          <a:p>
            <a:endParaRPr lang="et-EE" sz="2400" dirty="0">
              <a:latin typeface="+mj-lt"/>
            </a:endParaRPr>
          </a:p>
          <a:p>
            <a:r>
              <a:rPr lang="et-EE" sz="2400" dirty="0">
                <a:latin typeface="+mj-lt"/>
              </a:rPr>
              <a:t>Kõik muud töötlused kinni (sh uuendused, Dropboxi värskendamine)</a:t>
            </a:r>
          </a:p>
          <a:p>
            <a:endParaRPr lang="et-EE" sz="2400" dirty="0">
              <a:latin typeface="+mj-lt"/>
            </a:endParaRPr>
          </a:p>
        </p:txBody>
      </p:sp>
      <p:sp>
        <p:nvSpPr>
          <p:cNvPr id="5" name="Rectangle 4">
            <a:extLst>
              <a:ext uri="{FF2B5EF4-FFF2-40B4-BE49-F238E27FC236}">
                <a16:creationId xmlns:a16="http://schemas.microsoft.com/office/drawing/2014/main" id="{A8692F6B-D2BA-4C3E-9AEA-86541D7E3C70}"/>
              </a:ext>
            </a:extLst>
          </p:cNvPr>
          <p:cNvSpPr/>
          <p:nvPr/>
        </p:nvSpPr>
        <p:spPr>
          <a:xfrm>
            <a:off x="1004415" y="6150820"/>
            <a:ext cx="2741456" cy="369332"/>
          </a:xfrm>
          <a:prstGeom prst="rect">
            <a:avLst/>
          </a:prstGeom>
        </p:spPr>
        <p:txBody>
          <a:bodyPr wrap="none">
            <a:spAutoFit/>
          </a:bodyPr>
          <a:lstStyle/>
          <a:p>
            <a:r>
              <a:rPr lang="et-EE" dirty="0">
                <a:solidFill>
                  <a:srgbClr val="222222"/>
                </a:solidFill>
              </a:rPr>
              <a:t>(</a:t>
            </a:r>
            <a:r>
              <a:rPr lang="en-GB" dirty="0">
                <a:solidFill>
                  <a:srgbClr val="222222"/>
                </a:solidFill>
              </a:rPr>
              <a:t>Peirce, &amp; MacAskill, 2018) </a:t>
            </a:r>
            <a:endParaRPr lang="en-GB" dirty="0"/>
          </a:p>
        </p:txBody>
      </p:sp>
    </p:spTree>
    <p:extLst>
      <p:ext uri="{BB962C8B-B14F-4D97-AF65-F5344CB8AC3E}">
        <p14:creationId xmlns:p14="http://schemas.microsoft.com/office/powerpoint/2010/main" val="28577158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B347C84-2C77-454E-A683-902365A31F24}"/>
              </a:ext>
            </a:extLst>
          </p:cNvPr>
          <p:cNvSpPr/>
          <p:nvPr/>
        </p:nvSpPr>
        <p:spPr>
          <a:xfrm>
            <a:off x="863601" y="426255"/>
            <a:ext cx="10083800" cy="721736"/>
          </a:xfrm>
          <a:prstGeom prst="rect">
            <a:avLst/>
          </a:prstGeom>
        </p:spPr>
        <p:txBody>
          <a:bodyPr wrap="square">
            <a:spAutoFit/>
          </a:bodyPr>
          <a:lstStyle/>
          <a:p>
            <a:pPr lvl="0" algn="ctr">
              <a:lnSpc>
                <a:spcPct val="107000"/>
              </a:lnSpc>
              <a:spcAft>
                <a:spcPts val="800"/>
              </a:spcAft>
            </a:pPr>
            <a:r>
              <a:rPr lang="et-EE" sz="4000" dirty="0">
                <a:latin typeface="+mj-lt"/>
                <a:ea typeface="Calibri" panose="020F0502020204030204" pitchFamily="34" charset="0"/>
                <a:cs typeface="Arial" panose="020B0604020202020204" pitchFamily="34" charset="0"/>
              </a:rPr>
              <a:t>Monitorid ja ajastamine</a:t>
            </a:r>
            <a:endParaRPr lang="en-GB" sz="4000" dirty="0">
              <a:effectLst/>
              <a:latin typeface="+mj-lt"/>
              <a:ea typeface="Calibri" panose="020F050202020403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6A344C2-6E51-490B-BA94-87CA7F7AAD04}"/>
              </a:ext>
            </a:extLst>
          </p:cNvPr>
          <p:cNvPicPr>
            <a:picLocks noChangeAspect="1"/>
          </p:cNvPicPr>
          <p:nvPr/>
        </p:nvPicPr>
        <p:blipFill>
          <a:blip r:embed="rId3"/>
          <a:stretch>
            <a:fillRect/>
          </a:stretch>
        </p:blipFill>
        <p:spPr>
          <a:xfrm>
            <a:off x="863601" y="2181636"/>
            <a:ext cx="3871757" cy="3633384"/>
          </a:xfrm>
          <a:prstGeom prst="rect">
            <a:avLst/>
          </a:prstGeom>
        </p:spPr>
      </p:pic>
      <p:sp>
        <p:nvSpPr>
          <p:cNvPr id="2" name="TextBox 1">
            <a:extLst>
              <a:ext uri="{FF2B5EF4-FFF2-40B4-BE49-F238E27FC236}">
                <a16:creationId xmlns:a16="http://schemas.microsoft.com/office/drawing/2014/main" id="{46988E03-AC52-4BB6-8642-31B1762ED45A}"/>
              </a:ext>
            </a:extLst>
          </p:cNvPr>
          <p:cNvSpPr txBox="1"/>
          <p:nvPr/>
        </p:nvSpPr>
        <p:spPr>
          <a:xfrm>
            <a:off x="5089236" y="2677886"/>
            <a:ext cx="7102764" cy="2308324"/>
          </a:xfrm>
          <a:prstGeom prst="rect">
            <a:avLst/>
          </a:prstGeom>
          <a:noFill/>
        </p:spPr>
        <p:txBody>
          <a:bodyPr wrap="square" rtlCol="0">
            <a:spAutoFit/>
          </a:bodyPr>
          <a:lstStyle/>
          <a:p>
            <a:r>
              <a:rPr lang="et-EE" sz="2400" dirty="0">
                <a:latin typeface="+mj-lt"/>
              </a:rPr>
              <a:t>Anna eksperimendi jooksutamiseks kasutatavale programmile kõrgeim prioriteet</a:t>
            </a:r>
          </a:p>
          <a:p>
            <a:endParaRPr lang="et-EE" sz="2400" dirty="0">
              <a:latin typeface="+mj-lt"/>
            </a:endParaRPr>
          </a:p>
          <a:p>
            <a:r>
              <a:rPr lang="et-EE" sz="2400" dirty="0" err="1">
                <a:solidFill>
                  <a:srgbClr val="7030A0"/>
                </a:solidFill>
                <a:latin typeface="+mj-lt"/>
              </a:rPr>
              <a:t>Task</a:t>
            </a:r>
            <a:r>
              <a:rPr lang="et-EE" sz="2400" dirty="0">
                <a:solidFill>
                  <a:srgbClr val="7030A0"/>
                </a:solidFill>
                <a:latin typeface="+mj-lt"/>
              </a:rPr>
              <a:t> Manager</a:t>
            </a:r>
            <a:r>
              <a:rPr lang="et-EE" sz="2400" dirty="0">
                <a:latin typeface="+mj-lt"/>
              </a:rPr>
              <a:t> &gt; </a:t>
            </a:r>
            <a:r>
              <a:rPr lang="et-EE" sz="2400" dirty="0" err="1">
                <a:solidFill>
                  <a:srgbClr val="7030A0"/>
                </a:solidFill>
                <a:latin typeface="+mj-lt"/>
              </a:rPr>
              <a:t>Details</a:t>
            </a:r>
            <a:r>
              <a:rPr lang="et-EE" sz="2400" dirty="0">
                <a:latin typeface="+mj-lt"/>
              </a:rPr>
              <a:t> &gt; </a:t>
            </a:r>
            <a:r>
              <a:rPr lang="et-EE" sz="2400" dirty="0">
                <a:solidFill>
                  <a:srgbClr val="7030A0"/>
                </a:solidFill>
                <a:latin typeface="+mj-lt"/>
              </a:rPr>
              <a:t>parem hiireklahv </a:t>
            </a:r>
            <a:r>
              <a:rPr lang="et-EE" sz="2400" dirty="0">
                <a:latin typeface="+mj-lt"/>
              </a:rPr>
              <a:t>&gt; </a:t>
            </a:r>
            <a:r>
              <a:rPr lang="et-EE" sz="2400" dirty="0" err="1">
                <a:solidFill>
                  <a:srgbClr val="7030A0"/>
                </a:solidFill>
                <a:latin typeface="+mj-lt"/>
              </a:rPr>
              <a:t>set</a:t>
            </a:r>
            <a:r>
              <a:rPr lang="et-EE" sz="2400" dirty="0">
                <a:solidFill>
                  <a:srgbClr val="7030A0"/>
                </a:solidFill>
                <a:latin typeface="+mj-lt"/>
              </a:rPr>
              <a:t> </a:t>
            </a:r>
            <a:r>
              <a:rPr lang="et-EE" sz="2400" dirty="0" err="1">
                <a:solidFill>
                  <a:srgbClr val="7030A0"/>
                </a:solidFill>
                <a:latin typeface="+mj-lt"/>
              </a:rPr>
              <a:t>priority</a:t>
            </a:r>
            <a:endParaRPr lang="et-EE" sz="2400" dirty="0">
              <a:solidFill>
                <a:srgbClr val="7030A0"/>
              </a:solidFill>
              <a:latin typeface="+mj-lt"/>
            </a:endParaRPr>
          </a:p>
          <a:p>
            <a:endParaRPr lang="et-EE" sz="2400" dirty="0">
              <a:latin typeface="+mj-lt"/>
            </a:endParaRPr>
          </a:p>
          <a:p>
            <a:endParaRPr lang="et-EE" sz="2400" dirty="0">
              <a:latin typeface="+mj-lt"/>
            </a:endParaRPr>
          </a:p>
        </p:txBody>
      </p:sp>
      <p:sp>
        <p:nvSpPr>
          <p:cNvPr id="5" name="Rectangle 4">
            <a:extLst>
              <a:ext uri="{FF2B5EF4-FFF2-40B4-BE49-F238E27FC236}">
                <a16:creationId xmlns:a16="http://schemas.microsoft.com/office/drawing/2014/main" id="{1E9A6D52-B3A5-4078-BE3C-39C7A9AA38F5}"/>
              </a:ext>
            </a:extLst>
          </p:cNvPr>
          <p:cNvSpPr/>
          <p:nvPr/>
        </p:nvSpPr>
        <p:spPr>
          <a:xfrm>
            <a:off x="1004415" y="6150820"/>
            <a:ext cx="2741456" cy="369332"/>
          </a:xfrm>
          <a:prstGeom prst="rect">
            <a:avLst/>
          </a:prstGeom>
        </p:spPr>
        <p:txBody>
          <a:bodyPr wrap="none">
            <a:spAutoFit/>
          </a:bodyPr>
          <a:lstStyle/>
          <a:p>
            <a:r>
              <a:rPr lang="et-EE" dirty="0">
                <a:solidFill>
                  <a:srgbClr val="222222"/>
                </a:solidFill>
              </a:rPr>
              <a:t>(</a:t>
            </a:r>
            <a:r>
              <a:rPr lang="en-GB" dirty="0">
                <a:solidFill>
                  <a:srgbClr val="222222"/>
                </a:solidFill>
              </a:rPr>
              <a:t>Peirce, &amp; MacAskill, 2018) </a:t>
            </a:r>
            <a:endParaRPr lang="en-GB" dirty="0"/>
          </a:p>
        </p:txBody>
      </p:sp>
    </p:spTree>
    <p:extLst>
      <p:ext uri="{BB962C8B-B14F-4D97-AF65-F5344CB8AC3E}">
        <p14:creationId xmlns:p14="http://schemas.microsoft.com/office/powerpoint/2010/main" val="21730287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B347C84-2C77-454E-A683-902365A31F24}"/>
              </a:ext>
            </a:extLst>
          </p:cNvPr>
          <p:cNvSpPr/>
          <p:nvPr/>
        </p:nvSpPr>
        <p:spPr>
          <a:xfrm>
            <a:off x="863601" y="426255"/>
            <a:ext cx="10083800" cy="721736"/>
          </a:xfrm>
          <a:prstGeom prst="rect">
            <a:avLst/>
          </a:prstGeom>
        </p:spPr>
        <p:txBody>
          <a:bodyPr wrap="square">
            <a:spAutoFit/>
          </a:bodyPr>
          <a:lstStyle/>
          <a:p>
            <a:pPr lvl="0" algn="ctr">
              <a:lnSpc>
                <a:spcPct val="107000"/>
              </a:lnSpc>
              <a:spcAft>
                <a:spcPts val="800"/>
              </a:spcAft>
            </a:pPr>
            <a:r>
              <a:rPr lang="et-EE" sz="4000" dirty="0">
                <a:latin typeface="+mj-lt"/>
                <a:ea typeface="Calibri" panose="020F0502020204030204" pitchFamily="34" charset="0"/>
                <a:cs typeface="Arial" panose="020B0604020202020204" pitchFamily="34" charset="0"/>
              </a:rPr>
              <a:t>Monitorid ja ajastamine</a:t>
            </a:r>
            <a:endParaRPr lang="en-GB" sz="4000" dirty="0">
              <a:effectLst/>
              <a:latin typeface="+mj-lt"/>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E555ADDB-3168-489D-9F10-C8064C347223}"/>
              </a:ext>
            </a:extLst>
          </p:cNvPr>
          <p:cNvPicPr>
            <a:picLocks noChangeAspect="1"/>
          </p:cNvPicPr>
          <p:nvPr/>
        </p:nvPicPr>
        <p:blipFill>
          <a:blip r:embed="rId3"/>
          <a:stretch>
            <a:fillRect/>
          </a:stretch>
        </p:blipFill>
        <p:spPr>
          <a:xfrm>
            <a:off x="2603500" y="1447509"/>
            <a:ext cx="6565900" cy="4984236"/>
          </a:xfrm>
          <a:prstGeom prst="rect">
            <a:avLst/>
          </a:prstGeom>
        </p:spPr>
      </p:pic>
      <p:sp>
        <p:nvSpPr>
          <p:cNvPr id="4" name="Rectangle 3">
            <a:extLst>
              <a:ext uri="{FF2B5EF4-FFF2-40B4-BE49-F238E27FC236}">
                <a16:creationId xmlns:a16="http://schemas.microsoft.com/office/drawing/2014/main" id="{77DA8739-FB44-4F8E-9711-0FC7EF00CB57}"/>
              </a:ext>
            </a:extLst>
          </p:cNvPr>
          <p:cNvSpPr/>
          <p:nvPr/>
        </p:nvSpPr>
        <p:spPr>
          <a:xfrm>
            <a:off x="1004415" y="6150820"/>
            <a:ext cx="2741456" cy="369332"/>
          </a:xfrm>
          <a:prstGeom prst="rect">
            <a:avLst/>
          </a:prstGeom>
        </p:spPr>
        <p:txBody>
          <a:bodyPr wrap="none">
            <a:spAutoFit/>
          </a:bodyPr>
          <a:lstStyle/>
          <a:p>
            <a:r>
              <a:rPr lang="et-EE" dirty="0">
                <a:solidFill>
                  <a:srgbClr val="222222"/>
                </a:solidFill>
              </a:rPr>
              <a:t>(</a:t>
            </a:r>
            <a:r>
              <a:rPr lang="en-GB" dirty="0">
                <a:solidFill>
                  <a:srgbClr val="222222"/>
                </a:solidFill>
              </a:rPr>
              <a:t>Peirce, &amp; MacAskill, 2018) </a:t>
            </a:r>
            <a:endParaRPr lang="en-GB" dirty="0"/>
          </a:p>
        </p:txBody>
      </p:sp>
    </p:spTree>
    <p:extLst>
      <p:ext uri="{BB962C8B-B14F-4D97-AF65-F5344CB8AC3E}">
        <p14:creationId xmlns:p14="http://schemas.microsoft.com/office/powerpoint/2010/main" val="15416002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hlinkClick r:id="rId3"/>
            <a:extLst>
              <a:ext uri="{FF2B5EF4-FFF2-40B4-BE49-F238E27FC236}">
                <a16:creationId xmlns:a16="http://schemas.microsoft.com/office/drawing/2014/main" id="{DC2DAB8F-D30D-4377-816B-1817D03F2526}"/>
              </a:ext>
            </a:extLst>
          </p:cNvPr>
          <p:cNvPicPr>
            <a:picLocks noChangeAspect="1"/>
          </p:cNvPicPr>
          <p:nvPr/>
        </p:nvPicPr>
        <p:blipFill>
          <a:blip r:embed="rId4"/>
          <a:stretch>
            <a:fillRect/>
          </a:stretch>
        </p:blipFill>
        <p:spPr>
          <a:xfrm>
            <a:off x="7906341" y="2248043"/>
            <a:ext cx="3582384" cy="3185933"/>
          </a:xfrm>
          <a:prstGeom prst="rect">
            <a:avLst/>
          </a:prstGeom>
        </p:spPr>
      </p:pic>
      <p:sp>
        <p:nvSpPr>
          <p:cNvPr id="7" name="Rectangle 6">
            <a:extLst>
              <a:ext uri="{FF2B5EF4-FFF2-40B4-BE49-F238E27FC236}">
                <a16:creationId xmlns:a16="http://schemas.microsoft.com/office/drawing/2014/main" id="{EB347C84-2C77-454E-A683-902365A31F24}"/>
              </a:ext>
            </a:extLst>
          </p:cNvPr>
          <p:cNvSpPr/>
          <p:nvPr/>
        </p:nvSpPr>
        <p:spPr>
          <a:xfrm>
            <a:off x="863601" y="426255"/>
            <a:ext cx="10083800" cy="721736"/>
          </a:xfrm>
          <a:prstGeom prst="rect">
            <a:avLst/>
          </a:prstGeom>
        </p:spPr>
        <p:txBody>
          <a:bodyPr wrap="square">
            <a:spAutoFit/>
          </a:bodyPr>
          <a:lstStyle/>
          <a:p>
            <a:pPr lvl="0" algn="ctr">
              <a:lnSpc>
                <a:spcPct val="107000"/>
              </a:lnSpc>
              <a:spcAft>
                <a:spcPts val="800"/>
              </a:spcAft>
            </a:pPr>
            <a:r>
              <a:rPr lang="et-EE" sz="4000" dirty="0">
                <a:latin typeface="+mj-lt"/>
                <a:ea typeface="Calibri" panose="020F0502020204030204" pitchFamily="34" charset="0"/>
                <a:cs typeface="Arial" panose="020B0604020202020204" pitchFamily="34" charset="0"/>
              </a:rPr>
              <a:t>Monitorid ja ajastamine</a:t>
            </a:r>
            <a:endParaRPr lang="en-GB" sz="4000" dirty="0">
              <a:effectLst/>
              <a:latin typeface="+mj-lt"/>
              <a:ea typeface="Calibri" panose="020F050202020403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0F9C6EEB-AF07-4960-80F8-D45A66810040}"/>
              </a:ext>
            </a:extLst>
          </p:cNvPr>
          <p:cNvSpPr txBox="1"/>
          <p:nvPr/>
        </p:nvSpPr>
        <p:spPr>
          <a:xfrm>
            <a:off x="939800" y="2095102"/>
            <a:ext cx="6966541" cy="3108543"/>
          </a:xfrm>
          <a:prstGeom prst="rect">
            <a:avLst/>
          </a:prstGeom>
          <a:noFill/>
        </p:spPr>
        <p:txBody>
          <a:bodyPr wrap="square" rtlCol="0">
            <a:spAutoFit/>
          </a:bodyPr>
          <a:lstStyle/>
          <a:p>
            <a:r>
              <a:rPr lang="et-EE" sz="2800" dirty="0">
                <a:latin typeface="+mj-lt"/>
              </a:rPr>
              <a:t>Uuemad monitorid võivad proovida </a:t>
            </a:r>
            <a:r>
              <a:rPr lang="et-EE" sz="2800" dirty="0" err="1">
                <a:latin typeface="+mj-lt"/>
              </a:rPr>
              <a:t>järeltöötlusega</a:t>
            </a:r>
            <a:r>
              <a:rPr lang="et-EE" sz="2800" dirty="0">
                <a:latin typeface="+mj-lt"/>
              </a:rPr>
              <a:t> pildi kvaliteeti parandada (tavaline teleritel), mis kahandab visuaalsete stiimulite esitamise täpsust veelgi. Seda, kas monitor kasutab </a:t>
            </a:r>
            <a:r>
              <a:rPr lang="et-EE" sz="2800" dirty="0" err="1">
                <a:latin typeface="+mj-lt"/>
              </a:rPr>
              <a:t>järeltöötlust</a:t>
            </a:r>
            <a:r>
              <a:rPr lang="et-EE" sz="2800" dirty="0">
                <a:latin typeface="+mj-lt"/>
              </a:rPr>
              <a:t> ei saa eksperimendi juhtimiseks kasutatav tarkvara (nt PsychoPy) öelda. </a:t>
            </a:r>
          </a:p>
        </p:txBody>
      </p:sp>
      <p:sp>
        <p:nvSpPr>
          <p:cNvPr id="6" name="Rectangle 5">
            <a:extLst>
              <a:ext uri="{FF2B5EF4-FFF2-40B4-BE49-F238E27FC236}">
                <a16:creationId xmlns:a16="http://schemas.microsoft.com/office/drawing/2014/main" id="{6A0B4B76-82EC-429D-B5F6-3E1EF1EBD79E}"/>
              </a:ext>
            </a:extLst>
          </p:cNvPr>
          <p:cNvSpPr/>
          <p:nvPr/>
        </p:nvSpPr>
        <p:spPr>
          <a:xfrm>
            <a:off x="1004415" y="6150820"/>
            <a:ext cx="2741456" cy="369332"/>
          </a:xfrm>
          <a:prstGeom prst="rect">
            <a:avLst/>
          </a:prstGeom>
        </p:spPr>
        <p:txBody>
          <a:bodyPr wrap="none">
            <a:spAutoFit/>
          </a:bodyPr>
          <a:lstStyle/>
          <a:p>
            <a:r>
              <a:rPr lang="et-EE" dirty="0">
                <a:solidFill>
                  <a:srgbClr val="222222"/>
                </a:solidFill>
              </a:rPr>
              <a:t>(</a:t>
            </a:r>
            <a:r>
              <a:rPr lang="en-GB" dirty="0">
                <a:solidFill>
                  <a:srgbClr val="222222"/>
                </a:solidFill>
              </a:rPr>
              <a:t>Peirce, &amp; MacAskill, 2018) </a:t>
            </a:r>
            <a:endParaRPr lang="en-GB" dirty="0"/>
          </a:p>
        </p:txBody>
      </p:sp>
    </p:spTree>
    <p:extLst>
      <p:ext uri="{BB962C8B-B14F-4D97-AF65-F5344CB8AC3E}">
        <p14:creationId xmlns:p14="http://schemas.microsoft.com/office/powerpoint/2010/main" val="612260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8660E5-18B1-45E3-95DB-2B7BA7DAAEAC}"/>
              </a:ext>
            </a:extLst>
          </p:cNvPr>
          <p:cNvPicPr>
            <a:picLocks noChangeAspect="1"/>
          </p:cNvPicPr>
          <p:nvPr/>
        </p:nvPicPr>
        <p:blipFill>
          <a:blip r:embed="rId2"/>
          <a:stretch>
            <a:fillRect/>
          </a:stretch>
        </p:blipFill>
        <p:spPr>
          <a:xfrm>
            <a:off x="2038642" y="1636327"/>
            <a:ext cx="8962825" cy="4561991"/>
          </a:xfrm>
          <a:prstGeom prst="rect">
            <a:avLst/>
          </a:prstGeom>
        </p:spPr>
      </p:pic>
      <p:sp>
        <p:nvSpPr>
          <p:cNvPr id="7" name="Title 1">
            <a:extLst>
              <a:ext uri="{FF2B5EF4-FFF2-40B4-BE49-F238E27FC236}">
                <a16:creationId xmlns:a16="http://schemas.microsoft.com/office/drawing/2014/main" id="{C3C90539-7931-4CEF-816E-22FD093A16B6}"/>
              </a:ext>
            </a:extLst>
          </p:cNvPr>
          <p:cNvSpPr txBox="1">
            <a:spLocks noChangeArrowheads="1"/>
          </p:cNvSpPr>
          <p:nvPr/>
        </p:nvSpPr>
        <p:spPr>
          <a:xfrm>
            <a:off x="981709" y="551273"/>
            <a:ext cx="10228581"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t-EE" altLang="en-US" sz="5400" dirty="0"/>
              <a:t>Õpitesti tulemused</a:t>
            </a:r>
            <a:endParaRPr lang="en-GB" altLang="en-US" sz="5400" dirty="0"/>
          </a:p>
        </p:txBody>
      </p:sp>
    </p:spTree>
    <p:extLst>
      <p:ext uri="{BB962C8B-B14F-4D97-AF65-F5344CB8AC3E}">
        <p14:creationId xmlns:p14="http://schemas.microsoft.com/office/powerpoint/2010/main" val="31244835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hlinkClick r:id="rId3"/>
            <a:extLst>
              <a:ext uri="{FF2B5EF4-FFF2-40B4-BE49-F238E27FC236}">
                <a16:creationId xmlns:a16="http://schemas.microsoft.com/office/drawing/2014/main" id="{DC2DAB8F-D30D-4377-816B-1817D03F2526}"/>
              </a:ext>
            </a:extLst>
          </p:cNvPr>
          <p:cNvPicPr>
            <a:picLocks noChangeAspect="1"/>
          </p:cNvPicPr>
          <p:nvPr/>
        </p:nvPicPr>
        <p:blipFill>
          <a:blip r:embed="rId4"/>
          <a:stretch>
            <a:fillRect/>
          </a:stretch>
        </p:blipFill>
        <p:spPr>
          <a:xfrm>
            <a:off x="7906341" y="2248043"/>
            <a:ext cx="3582384" cy="3185933"/>
          </a:xfrm>
          <a:prstGeom prst="rect">
            <a:avLst/>
          </a:prstGeom>
        </p:spPr>
      </p:pic>
      <p:sp>
        <p:nvSpPr>
          <p:cNvPr id="7" name="Rectangle 6">
            <a:extLst>
              <a:ext uri="{FF2B5EF4-FFF2-40B4-BE49-F238E27FC236}">
                <a16:creationId xmlns:a16="http://schemas.microsoft.com/office/drawing/2014/main" id="{EB347C84-2C77-454E-A683-902365A31F24}"/>
              </a:ext>
            </a:extLst>
          </p:cNvPr>
          <p:cNvSpPr/>
          <p:nvPr/>
        </p:nvSpPr>
        <p:spPr>
          <a:xfrm>
            <a:off x="863601" y="426255"/>
            <a:ext cx="10083800" cy="721736"/>
          </a:xfrm>
          <a:prstGeom prst="rect">
            <a:avLst/>
          </a:prstGeom>
        </p:spPr>
        <p:txBody>
          <a:bodyPr wrap="square">
            <a:spAutoFit/>
          </a:bodyPr>
          <a:lstStyle/>
          <a:p>
            <a:pPr lvl="0" algn="ctr">
              <a:lnSpc>
                <a:spcPct val="107000"/>
              </a:lnSpc>
              <a:spcAft>
                <a:spcPts val="800"/>
              </a:spcAft>
            </a:pPr>
            <a:r>
              <a:rPr lang="et-EE" sz="4000" dirty="0">
                <a:latin typeface="+mj-lt"/>
                <a:ea typeface="Calibri" panose="020F0502020204030204" pitchFamily="34" charset="0"/>
                <a:cs typeface="Arial" panose="020B0604020202020204" pitchFamily="34" charset="0"/>
              </a:rPr>
              <a:t>Monitorid ja ajastamine</a:t>
            </a:r>
            <a:endParaRPr lang="en-GB" sz="4000" dirty="0">
              <a:effectLst/>
              <a:latin typeface="+mj-lt"/>
              <a:ea typeface="Calibri" panose="020F050202020403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0F9C6EEB-AF07-4960-80F8-D45A66810040}"/>
              </a:ext>
            </a:extLst>
          </p:cNvPr>
          <p:cNvSpPr txBox="1"/>
          <p:nvPr/>
        </p:nvSpPr>
        <p:spPr>
          <a:xfrm>
            <a:off x="939800" y="2095102"/>
            <a:ext cx="6966541" cy="3108543"/>
          </a:xfrm>
          <a:prstGeom prst="rect">
            <a:avLst/>
          </a:prstGeom>
          <a:noFill/>
        </p:spPr>
        <p:txBody>
          <a:bodyPr wrap="square" rtlCol="0">
            <a:spAutoFit/>
          </a:bodyPr>
          <a:lstStyle/>
          <a:p>
            <a:r>
              <a:rPr lang="et-EE" sz="2800" dirty="0">
                <a:latin typeface="+mj-lt"/>
              </a:rPr>
              <a:t>Kokkuvõttes tuleks maha võtta kõik seaded, mis pildi kvaliteeti parandada üritavad (sh mängimiseks või filmide vaatamiseks mõeldud režiimid). Mõnedel monitoride menüü lubab </a:t>
            </a:r>
            <a:r>
              <a:rPr lang="et-EE" sz="2800" dirty="0" err="1">
                <a:latin typeface="+mj-lt"/>
              </a:rPr>
              <a:t>järeltöötluse</a:t>
            </a:r>
            <a:r>
              <a:rPr lang="et-EE" sz="2800" dirty="0">
                <a:latin typeface="+mj-lt"/>
              </a:rPr>
              <a:t> välja </a:t>
            </a:r>
            <a:r>
              <a:rPr lang="et-EE" sz="2800" dirty="0" err="1">
                <a:latin typeface="+mj-lt"/>
              </a:rPr>
              <a:t>lül</a:t>
            </a:r>
            <a:r>
              <a:rPr lang="en-GB" sz="2800" dirty="0" err="1">
                <a:latin typeface="+mj-lt"/>
              </a:rPr>
              <a:t>i</a:t>
            </a:r>
            <a:r>
              <a:rPr lang="et-EE" sz="2800" dirty="0">
                <a:latin typeface="+mj-lt"/>
              </a:rPr>
              <a:t>tada. Monitoride menüüs kutsutakse seda režiimi mõnikord terminiga </a:t>
            </a:r>
            <a:r>
              <a:rPr lang="et-EE" sz="2800" i="1" dirty="0" err="1">
                <a:latin typeface="+mj-lt"/>
              </a:rPr>
              <a:t>Direct</a:t>
            </a:r>
            <a:r>
              <a:rPr lang="et-EE" sz="2800" i="1" dirty="0">
                <a:latin typeface="+mj-lt"/>
              </a:rPr>
              <a:t> Drive.</a:t>
            </a:r>
          </a:p>
        </p:txBody>
      </p:sp>
      <p:sp>
        <p:nvSpPr>
          <p:cNvPr id="6" name="Rectangle 5">
            <a:extLst>
              <a:ext uri="{FF2B5EF4-FFF2-40B4-BE49-F238E27FC236}">
                <a16:creationId xmlns:a16="http://schemas.microsoft.com/office/drawing/2014/main" id="{919FA1E8-D811-4A55-AF21-EC93590507F3}"/>
              </a:ext>
            </a:extLst>
          </p:cNvPr>
          <p:cNvSpPr/>
          <p:nvPr/>
        </p:nvSpPr>
        <p:spPr>
          <a:xfrm>
            <a:off x="1004415" y="6150820"/>
            <a:ext cx="2741456" cy="369332"/>
          </a:xfrm>
          <a:prstGeom prst="rect">
            <a:avLst/>
          </a:prstGeom>
        </p:spPr>
        <p:txBody>
          <a:bodyPr wrap="none">
            <a:spAutoFit/>
          </a:bodyPr>
          <a:lstStyle/>
          <a:p>
            <a:r>
              <a:rPr lang="et-EE" dirty="0">
                <a:solidFill>
                  <a:srgbClr val="222222"/>
                </a:solidFill>
              </a:rPr>
              <a:t>(</a:t>
            </a:r>
            <a:r>
              <a:rPr lang="en-GB" dirty="0">
                <a:solidFill>
                  <a:srgbClr val="222222"/>
                </a:solidFill>
              </a:rPr>
              <a:t>Peirce, &amp; MacAskill, 2018) </a:t>
            </a:r>
            <a:endParaRPr lang="en-GB" dirty="0"/>
          </a:p>
        </p:txBody>
      </p:sp>
    </p:spTree>
    <p:extLst>
      <p:ext uri="{BB962C8B-B14F-4D97-AF65-F5344CB8AC3E}">
        <p14:creationId xmlns:p14="http://schemas.microsoft.com/office/powerpoint/2010/main" val="33424362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BDDDEBA-EE41-4CF8-9F72-6026F60B7AD8}"/>
              </a:ext>
            </a:extLst>
          </p:cNvPr>
          <p:cNvSpPr txBox="1">
            <a:spLocks noChangeArrowheads="1"/>
          </p:cNvSpPr>
          <p:nvPr/>
        </p:nvSpPr>
        <p:spPr>
          <a:xfrm>
            <a:off x="571501" y="70900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t-EE" altLang="en-US" sz="5400" dirty="0"/>
              <a:t>Vastuste ajastamine</a:t>
            </a:r>
            <a:endParaRPr lang="en-GB" altLang="en-US" sz="5400" dirty="0"/>
          </a:p>
        </p:txBody>
      </p:sp>
      <p:pic>
        <p:nvPicPr>
          <p:cNvPr id="1028" name="Picture 4" descr="Cedrus Lumina LP-LINE | NEUROSPEC Webshop">
            <a:extLst>
              <a:ext uri="{FF2B5EF4-FFF2-40B4-BE49-F238E27FC236}">
                <a16:creationId xmlns:a16="http://schemas.microsoft.com/office/drawing/2014/main" id="{987E72CC-012B-4DC1-AC2B-51B40F60A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8312" y="2646530"/>
            <a:ext cx="3456437" cy="303244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Windows Standard Keyboard, Computer Keypad, Keyboard, Keyboard PC, Computer  Wired Keyboard, कंप्यूटर कीबोर्ड in Laga Tand, Mumbai , Sunder Marketing |  ID: 8452027688">
            <a:extLst>
              <a:ext uri="{FF2B5EF4-FFF2-40B4-BE49-F238E27FC236}">
                <a16:creationId xmlns:a16="http://schemas.microsoft.com/office/drawing/2014/main" id="{BFFE6AD8-7108-42ED-B492-27C02ADB40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9609" y="2446325"/>
            <a:ext cx="6099343" cy="3232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3291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F217A5-C2ED-4E27-AEBB-D925FBFD16C6}"/>
              </a:ext>
            </a:extLst>
          </p:cNvPr>
          <p:cNvPicPr>
            <a:picLocks noChangeAspect="1"/>
          </p:cNvPicPr>
          <p:nvPr/>
        </p:nvPicPr>
        <p:blipFill rotWithShape="1">
          <a:blip r:embed="rId3"/>
          <a:srcRect r="2700" b="10756"/>
          <a:stretch/>
        </p:blipFill>
        <p:spPr>
          <a:xfrm>
            <a:off x="1407167" y="633022"/>
            <a:ext cx="9117653" cy="5843978"/>
          </a:xfrm>
          <a:prstGeom prst="rect">
            <a:avLst/>
          </a:prstGeom>
        </p:spPr>
      </p:pic>
    </p:spTree>
    <p:extLst>
      <p:ext uri="{BB962C8B-B14F-4D97-AF65-F5344CB8AC3E}">
        <p14:creationId xmlns:p14="http://schemas.microsoft.com/office/powerpoint/2010/main" val="12488955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53F938-E9B3-4640-9AE3-3AC69E70717B}"/>
              </a:ext>
            </a:extLst>
          </p:cNvPr>
          <p:cNvPicPr>
            <a:picLocks noChangeAspect="1"/>
          </p:cNvPicPr>
          <p:nvPr/>
        </p:nvPicPr>
        <p:blipFill>
          <a:blip r:embed="rId3"/>
          <a:stretch>
            <a:fillRect/>
          </a:stretch>
        </p:blipFill>
        <p:spPr>
          <a:xfrm>
            <a:off x="877428" y="2794000"/>
            <a:ext cx="10437144" cy="3187950"/>
          </a:xfrm>
          <a:prstGeom prst="rect">
            <a:avLst/>
          </a:prstGeom>
        </p:spPr>
      </p:pic>
      <p:sp>
        <p:nvSpPr>
          <p:cNvPr id="4" name="Rectangle 3">
            <a:extLst>
              <a:ext uri="{FF2B5EF4-FFF2-40B4-BE49-F238E27FC236}">
                <a16:creationId xmlns:a16="http://schemas.microsoft.com/office/drawing/2014/main" id="{A5D5B070-A4F4-425A-8886-F3DD42335715}"/>
              </a:ext>
            </a:extLst>
          </p:cNvPr>
          <p:cNvSpPr/>
          <p:nvPr/>
        </p:nvSpPr>
        <p:spPr>
          <a:xfrm>
            <a:off x="863601" y="426255"/>
            <a:ext cx="10083800" cy="1380378"/>
          </a:xfrm>
          <a:prstGeom prst="rect">
            <a:avLst/>
          </a:prstGeom>
        </p:spPr>
        <p:txBody>
          <a:bodyPr wrap="square">
            <a:spAutoFit/>
          </a:bodyPr>
          <a:lstStyle/>
          <a:p>
            <a:pPr lvl="0" algn="ctr">
              <a:lnSpc>
                <a:spcPct val="107000"/>
              </a:lnSpc>
              <a:spcAft>
                <a:spcPts val="800"/>
              </a:spcAft>
            </a:pPr>
            <a:r>
              <a:rPr lang="et-EE" sz="4000" dirty="0">
                <a:latin typeface="+mj-lt"/>
                <a:ea typeface="Calibri" panose="020F0502020204030204" pitchFamily="34" charset="0"/>
                <a:cs typeface="Arial" panose="020B0604020202020204" pitchFamily="34" charset="0"/>
              </a:rPr>
              <a:t>Töödes raporteeritud keskmiste reaktsiooniaegade võrdlus</a:t>
            </a:r>
            <a:endParaRPr lang="en-GB" sz="4000" dirty="0">
              <a:effectLst/>
              <a:latin typeface="+mj-lt"/>
              <a:ea typeface="Calibri" panose="020F050202020403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3D2C3DA-13BE-4907-B3CA-87DA0D47B20E}"/>
              </a:ext>
            </a:extLst>
          </p:cNvPr>
          <p:cNvSpPr/>
          <p:nvPr/>
        </p:nvSpPr>
        <p:spPr>
          <a:xfrm>
            <a:off x="370114" y="5981950"/>
            <a:ext cx="6096000" cy="369332"/>
          </a:xfrm>
          <a:prstGeom prst="rect">
            <a:avLst/>
          </a:prstGeom>
        </p:spPr>
        <p:txBody>
          <a:bodyPr>
            <a:spAutoFit/>
          </a:bodyPr>
          <a:lstStyle/>
          <a:p>
            <a:r>
              <a:rPr lang="et-EE" dirty="0"/>
              <a:t>(</a:t>
            </a:r>
            <a:r>
              <a:rPr lang="en-GB" dirty="0"/>
              <a:t>Holden</a:t>
            </a:r>
            <a:r>
              <a:rPr lang="et-EE" dirty="0"/>
              <a:t> et </a:t>
            </a:r>
            <a:r>
              <a:rPr lang="et-EE" dirty="0" err="1"/>
              <a:t>al</a:t>
            </a:r>
            <a:r>
              <a:rPr lang="et-EE" dirty="0"/>
              <a:t>.</a:t>
            </a:r>
            <a:r>
              <a:rPr lang="en-GB" dirty="0"/>
              <a:t>, 2019)</a:t>
            </a:r>
          </a:p>
        </p:txBody>
      </p:sp>
    </p:spTree>
    <p:extLst>
      <p:ext uri="{BB962C8B-B14F-4D97-AF65-F5344CB8AC3E}">
        <p14:creationId xmlns:p14="http://schemas.microsoft.com/office/powerpoint/2010/main" val="14755772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83BE2F-F46B-4883-A79F-B40849AAE3B6}"/>
              </a:ext>
            </a:extLst>
          </p:cNvPr>
          <p:cNvPicPr>
            <a:picLocks noChangeAspect="1"/>
          </p:cNvPicPr>
          <p:nvPr/>
        </p:nvPicPr>
        <p:blipFill>
          <a:blip r:embed="rId3"/>
          <a:stretch>
            <a:fillRect/>
          </a:stretch>
        </p:blipFill>
        <p:spPr>
          <a:xfrm>
            <a:off x="1480493" y="285311"/>
            <a:ext cx="9231013" cy="6287377"/>
          </a:xfrm>
          <a:prstGeom prst="rect">
            <a:avLst/>
          </a:prstGeom>
        </p:spPr>
      </p:pic>
      <p:sp>
        <p:nvSpPr>
          <p:cNvPr id="2" name="Rectangle 1">
            <a:extLst>
              <a:ext uri="{FF2B5EF4-FFF2-40B4-BE49-F238E27FC236}">
                <a16:creationId xmlns:a16="http://schemas.microsoft.com/office/drawing/2014/main" id="{68718388-8161-4466-B34A-F009D9001D98}"/>
              </a:ext>
            </a:extLst>
          </p:cNvPr>
          <p:cNvSpPr/>
          <p:nvPr/>
        </p:nvSpPr>
        <p:spPr>
          <a:xfrm rot="16200000">
            <a:off x="-914400" y="4528848"/>
            <a:ext cx="3279296" cy="369332"/>
          </a:xfrm>
          <a:prstGeom prst="rect">
            <a:avLst/>
          </a:prstGeom>
        </p:spPr>
        <p:txBody>
          <a:bodyPr wrap="none">
            <a:spAutoFit/>
          </a:bodyPr>
          <a:lstStyle/>
          <a:p>
            <a:r>
              <a:rPr lang="et-EE" dirty="0"/>
              <a:t>(</a:t>
            </a:r>
            <a:r>
              <a:rPr lang="en-GB" dirty="0" err="1"/>
              <a:t>Semmelmann</a:t>
            </a:r>
            <a:r>
              <a:rPr lang="en-GB" dirty="0"/>
              <a:t> &amp; </a:t>
            </a:r>
            <a:r>
              <a:rPr lang="en-GB" dirty="0" err="1"/>
              <a:t>Weigelt</a:t>
            </a:r>
            <a:r>
              <a:rPr lang="en-GB" dirty="0"/>
              <a:t>, 2017)</a:t>
            </a:r>
          </a:p>
        </p:txBody>
      </p:sp>
    </p:spTree>
    <p:extLst>
      <p:ext uri="{BB962C8B-B14F-4D97-AF65-F5344CB8AC3E}">
        <p14:creationId xmlns:p14="http://schemas.microsoft.com/office/powerpoint/2010/main" val="15811727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065C58-62FA-4F48-BCBD-2B6E1BA80E05}"/>
              </a:ext>
            </a:extLst>
          </p:cNvPr>
          <p:cNvPicPr>
            <a:picLocks noChangeAspect="1"/>
          </p:cNvPicPr>
          <p:nvPr/>
        </p:nvPicPr>
        <p:blipFill>
          <a:blip r:embed="rId3"/>
          <a:stretch>
            <a:fillRect/>
          </a:stretch>
        </p:blipFill>
        <p:spPr>
          <a:xfrm>
            <a:off x="1251857" y="1997104"/>
            <a:ext cx="10131764" cy="4515629"/>
          </a:xfrm>
          <a:prstGeom prst="rect">
            <a:avLst/>
          </a:prstGeom>
        </p:spPr>
      </p:pic>
      <p:sp>
        <p:nvSpPr>
          <p:cNvPr id="4" name="Title 1">
            <a:extLst>
              <a:ext uri="{FF2B5EF4-FFF2-40B4-BE49-F238E27FC236}">
                <a16:creationId xmlns:a16="http://schemas.microsoft.com/office/drawing/2014/main" id="{444F239B-5C2C-4E15-B0FA-A47964FA2825}"/>
              </a:ext>
            </a:extLst>
          </p:cNvPr>
          <p:cNvSpPr txBox="1">
            <a:spLocks noChangeArrowheads="1"/>
          </p:cNvSpPr>
          <p:nvPr/>
        </p:nvSpPr>
        <p:spPr>
          <a:xfrm>
            <a:off x="571501" y="70900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t-EE" altLang="en-US" sz="3600" dirty="0"/>
              <a:t>Ülevaade erineva tarkvara ja riistvara kombinatsioonide ajastuse kvaliteedist laboris</a:t>
            </a:r>
            <a:endParaRPr lang="en-GB" altLang="en-US" sz="3600" dirty="0"/>
          </a:p>
        </p:txBody>
      </p:sp>
      <p:sp>
        <p:nvSpPr>
          <p:cNvPr id="2" name="Rectangle 1">
            <a:extLst>
              <a:ext uri="{FF2B5EF4-FFF2-40B4-BE49-F238E27FC236}">
                <a16:creationId xmlns:a16="http://schemas.microsoft.com/office/drawing/2014/main" id="{9E1B00C5-1C63-45A6-B596-CE4F4352F145}"/>
              </a:ext>
            </a:extLst>
          </p:cNvPr>
          <p:cNvSpPr/>
          <p:nvPr/>
        </p:nvSpPr>
        <p:spPr>
          <a:xfrm rot="16200000">
            <a:off x="-275443" y="5244245"/>
            <a:ext cx="2167645" cy="369332"/>
          </a:xfrm>
          <a:prstGeom prst="rect">
            <a:avLst/>
          </a:prstGeom>
        </p:spPr>
        <p:txBody>
          <a:bodyPr wrap="none">
            <a:spAutoFit/>
          </a:bodyPr>
          <a:lstStyle/>
          <a:p>
            <a:r>
              <a:rPr lang="et-EE" dirty="0"/>
              <a:t>(</a:t>
            </a:r>
            <a:r>
              <a:rPr lang="en-GB" dirty="0"/>
              <a:t>Bridges</a:t>
            </a:r>
            <a:r>
              <a:rPr lang="et-EE" dirty="0"/>
              <a:t> et </a:t>
            </a:r>
            <a:r>
              <a:rPr lang="et-EE" dirty="0" err="1"/>
              <a:t>al</a:t>
            </a:r>
            <a:r>
              <a:rPr lang="et-EE" dirty="0"/>
              <a:t>.</a:t>
            </a:r>
            <a:r>
              <a:rPr lang="en-GB" dirty="0"/>
              <a:t>, 2020) </a:t>
            </a:r>
          </a:p>
        </p:txBody>
      </p:sp>
    </p:spTree>
    <p:extLst>
      <p:ext uri="{BB962C8B-B14F-4D97-AF65-F5344CB8AC3E}">
        <p14:creationId xmlns:p14="http://schemas.microsoft.com/office/powerpoint/2010/main" val="30673874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D8E7D3C-6E06-4C6E-AD3F-E53A4B82CFD9}"/>
              </a:ext>
            </a:extLst>
          </p:cNvPr>
          <p:cNvGrpSpPr/>
          <p:nvPr/>
        </p:nvGrpSpPr>
        <p:grpSpPr>
          <a:xfrm>
            <a:off x="571501" y="709007"/>
            <a:ext cx="10654218" cy="5522699"/>
            <a:chOff x="571501" y="709007"/>
            <a:chExt cx="10654218" cy="5522699"/>
          </a:xfrm>
        </p:grpSpPr>
        <p:sp>
          <p:nvSpPr>
            <p:cNvPr id="2" name="Title 1">
              <a:extLst>
                <a:ext uri="{FF2B5EF4-FFF2-40B4-BE49-F238E27FC236}">
                  <a16:creationId xmlns:a16="http://schemas.microsoft.com/office/drawing/2014/main" id="{2401F791-2C5E-4051-B4FF-F936EAF80B1B}"/>
                </a:ext>
              </a:extLst>
            </p:cNvPr>
            <p:cNvSpPr txBox="1">
              <a:spLocks noChangeArrowheads="1"/>
            </p:cNvSpPr>
            <p:nvPr/>
          </p:nvSpPr>
          <p:spPr>
            <a:xfrm>
              <a:off x="571501" y="70900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t-EE" altLang="en-US" sz="5400" dirty="0"/>
                <a:t>Valiidsus ja reliaablus</a:t>
              </a:r>
              <a:endParaRPr lang="en-GB" altLang="en-US" sz="5400" dirty="0"/>
            </a:p>
          </p:txBody>
        </p:sp>
        <p:sp>
          <p:nvSpPr>
            <p:cNvPr id="95" name="TextBox 94">
              <a:extLst>
                <a:ext uri="{FF2B5EF4-FFF2-40B4-BE49-F238E27FC236}">
                  <a16:creationId xmlns:a16="http://schemas.microsoft.com/office/drawing/2014/main" id="{0D29D4ED-72CA-4BAC-B470-F2BB6AC9649F}"/>
                </a:ext>
              </a:extLst>
            </p:cNvPr>
            <p:cNvSpPr txBox="1"/>
            <p:nvPr/>
          </p:nvSpPr>
          <p:spPr>
            <a:xfrm>
              <a:off x="1442882" y="5770041"/>
              <a:ext cx="2269083" cy="461665"/>
            </a:xfrm>
            <a:prstGeom prst="rect">
              <a:avLst/>
            </a:prstGeom>
            <a:noFill/>
            <a:ln>
              <a:noFill/>
            </a:ln>
          </p:spPr>
          <p:txBody>
            <a:bodyPr wrap="none" rtlCol="0">
              <a:spAutoFit/>
            </a:bodyPr>
            <a:lstStyle/>
            <a:p>
              <a:r>
                <a:rPr lang="et-EE" sz="2400" b="1" dirty="0">
                  <a:solidFill>
                    <a:srgbClr val="0000D6"/>
                  </a:solidFill>
                  <a:latin typeface="+mj-lt"/>
                </a:rPr>
                <a:t>Valiidsus (tõesus)</a:t>
              </a:r>
            </a:p>
          </p:txBody>
        </p:sp>
        <p:cxnSp>
          <p:nvCxnSpPr>
            <p:cNvPr id="96" name="Straight Arrow Connector 95">
              <a:extLst>
                <a:ext uri="{FF2B5EF4-FFF2-40B4-BE49-F238E27FC236}">
                  <a16:creationId xmlns:a16="http://schemas.microsoft.com/office/drawing/2014/main" id="{50570E35-6CAE-4C12-BBFD-350E1F589C94}"/>
                </a:ext>
              </a:extLst>
            </p:cNvPr>
            <p:cNvCxnSpPr>
              <a:cxnSpLocks/>
            </p:cNvCxnSpPr>
            <p:nvPr/>
          </p:nvCxnSpPr>
          <p:spPr>
            <a:xfrm flipV="1">
              <a:off x="3840413" y="5989976"/>
              <a:ext cx="7385306" cy="37365"/>
            </a:xfrm>
            <a:prstGeom prst="straightConnector1">
              <a:avLst/>
            </a:prstGeom>
            <a:ln w="22225">
              <a:solidFill>
                <a:srgbClr val="0000D6"/>
              </a:solidFill>
              <a:tailEnd type="triangle"/>
            </a:ln>
          </p:spPr>
          <p:style>
            <a:lnRef idx="1">
              <a:schemeClr val="dk1"/>
            </a:lnRef>
            <a:fillRef idx="0">
              <a:schemeClr val="dk1"/>
            </a:fillRef>
            <a:effectRef idx="0">
              <a:schemeClr val="dk1"/>
            </a:effectRef>
            <a:fontRef idx="minor">
              <a:schemeClr val="tx1"/>
            </a:fontRef>
          </p:style>
        </p:cxnSp>
        <p:cxnSp>
          <p:nvCxnSpPr>
            <p:cNvPr id="97" name="Straight Arrow Connector 96">
              <a:extLst>
                <a:ext uri="{FF2B5EF4-FFF2-40B4-BE49-F238E27FC236}">
                  <a16:creationId xmlns:a16="http://schemas.microsoft.com/office/drawing/2014/main" id="{623B5A1A-1696-49FF-8A70-69EC901D2B12}"/>
                </a:ext>
              </a:extLst>
            </p:cNvPr>
            <p:cNvCxnSpPr>
              <a:cxnSpLocks/>
            </p:cNvCxnSpPr>
            <p:nvPr/>
          </p:nvCxnSpPr>
          <p:spPr>
            <a:xfrm flipV="1">
              <a:off x="1314433" y="2292987"/>
              <a:ext cx="0" cy="1226044"/>
            </a:xfrm>
            <a:prstGeom prst="straightConnector1">
              <a:avLst/>
            </a:prstGeom>
            <a:ln w="22225">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98" name="TextBox 97">
              <a:extLst>
                <a:ext uri="{FF2B5EF4-FFF2-40B4-BE49-F238E27FC236}">
                  <a16:creationId xmlns:a16="http://schemas.microsoft.com/office/drawing/2014/main" id="{1DCC281B-4F44-4985-A907-81EE88FD6B76}"/>
                </a:ext>
              </a:extLst>
            </p:cNvPr>
            <p:cNvSpPr txBox="1"/>
            <p:nvPr/>
          </p:nvSpPr>
          <p:spPr>
            <a:xfrm rot="16200000">
              <a:off x="46093" y="4539482"/>
              <a:ext cx="2439322" cy="461665"/>
            </a:xfrm>
            <a:prstGeom prst="rect">
              <a:avLst/>
            </a:prstGeom>
            <a:noFill/>
          </p:spPr>
          <p:txBody>
            <a:bodyPr wrap="none" rtlCol="0">
              <a:spAutoFit/>
            </a:bodyPr>
            <a:lstStyle/>
            <a:p>
              <a:r>
                <a:rPr lang="et-EE" sz="2400" b="1" dirty="0">
                  <a:solidFill>
                    <a:srgbClr val="C00000"/>
                  </a:solidFill>
                  <a:latin typeface="+mj-lt"/>
                </a:rPr>
                <a:t>Reliaablus (täpsus)</a:t>
              </a:r>
            </a:p>
          </p:txBody>
        </p:sp>
        <p:sp>
          <p:nvSpPr>
            <p:cNvPr id="6" name="Rectangle 5">
              <a:extLst>
                <a:ext uri="{FF2B5EF4-FFF2-40B4-BE49-F238E27FC236}">
                  <a16:creationId xmlns:a16="http://schemas.microsoft.com/office/drawing/2014/main" id="{05D85DC2-6772-405A-9F9F-7ACC912743DF}"/>
                </a:ext>
              </a:extLst>
            </p:cNvPr>
            <p:cNvSpPr/>
            <p:nvPr/>
          </p:nvSpPr>
          <p:spPr>
            <a:xfrm>
              <a:off x="2035512" y="2934592"/>
              <a:ext cx="3956315" cy="862043"/>
            </a:xfrm>
            <a:prstGeom prst="rect">
              <a:avLst/>
            </a:prstGeom>
            <a:solidFill>
              <a:srgbClr val="FFF26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66">
              <a:extLst>
                <a:ext uri="{FF2B5EF4-FFF2-40B4-BE49-F238E27FC236}">
                  <a16:creationId xmlns:a16="http://schemas.microsoft.com/office/drawing/2014/main" id="{698C4564-A938-4FB7-9DFD-011C96A575E3}"/>
                </a:ext>
              </a:extLst>
            </p:cNvPr>
            <p:cNvSpPr/>
            <p:nvPr/>
          </p:nvSpPr>
          <p:spPr>
            <a:xfrm>
              <a:off x="2035512" y="4337080"/>
              <a:ext cx="3956315" cy="862043"/>
            </a:xfrm>
            <a:prstGeom prst="rect">
              <a:avLst/>
            </a:prstGeom>
            <a:solidFill>
              <a:srgbClr val="FFF26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Rectangle 78">
              <a:extLst>
                <a:ext uri="{FF2B5EF4-FFF2-40B4-BE49-F238E27FC236}">
                  <a16:creationId xmlns:a16="http://schemas.microsoft.com/office/drawing/2014/main" id="{0AF89D10-D875-47A5-9E26-904435D517B8}"/>
                </a:ext>
              </a:extLst>
            </p:cNvPr>
            <p:cNvSpPr/>
            <p:nvPr/>
          </p:nvSpPr>
          <p:spPr>
            <a:xfrm>
              <a:off x="6573155" y="2944614"/>
              <a:ext cx="3956315" cy="862043"/>
            </a:xfrm>
            <a:prstGeom prst="rect">
              <a:avLst/>
            </a:prstGeom>
            <a:solidFill>
              <a:srgbClr val="FFF26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ectangle 90">
              <a:extLst>
                <a:ext uri="{FF2B5EF4-FFF2-40B4-BE49-F238E27FC236}">
                  <a16:creationId xmlns:a16="http://schemas.microsoft.com/office/drawing/2014/main" id="{2A1E49CF-59B4-4DD5-AB36-8570E59D3E89}"/>
                </a:ext>
              </a:extLst>
            </p:cNvPr>
            <p:cNvSpPr/>
            <p:nvPr/>
          </p:nvSpPr>
          <p:spPr>
            <a:xfrm>
              <a:off x="6588866" y="4337080"/>
              <a:ext cx="3956315" cy="862043"/>
            </a:xfrm>
            <a:prstGeom prst="rect">
              <a:avLst/>
            </a:prstGeom>
            <a:solidFill>
              <a:srgbClr val="FFF26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a:extLst>
                <a:ext uri="{FF2B5EF4-FFF2-40B4-BE49-F238E27FC236}">
                  <a16:creationId xmlns:a16="http://schemas.microsoft.com/office/drawing/2014/main" id="{97DB4284-B504-4520-A32F-4C49FE32096A}"/>
                </a:ext>
              </a:extLst>
            </p:cNvPr>
            <p:cNvCxnSpPr/>
            <p:nvPr/>
          </p:nvCxnSpPr>
          <p:spPr>
            <a:xfrm>
              <a:off x="2135799" y="3702635"/>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88185D1-8323-4B62-8901-4653656CC0F9}"/>
                </a:ext>
              </a:extLst>
            </p:cNvPr>
            <p:cNvCxnSpPr/>
            <p:nvPr/>
          </p:nvCxnSpPr>
          <p:spPr>
            <a:xfrm>
              <a:off x="2701417" y="3697634"/>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B9E024D-8226-4759-8623-00178B7A6984}"/>
                </a:ext>
              </a:extLst>
            </p:cNvPr>
            <p:cNvCxnSpPr/>
            <p:nvPr/>
          </p:nvCxnSpPr>
          <p:spPr>
            <a:xfrm>
              <a:off x="3282745" y="3697634"/>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465AD0C-BA30-4C8B-ABA7-0ADD0201C02B}"/>
                </a:ext>
              </a:extLst>
            </p:cNvPr>
            <p:cNvCxnSpPr/>
            <p:nvPr/>
          </p:nvCxnSpPr>
          <p:spPr>
            <a:xfrm>
              <a:off x="3848363" y="3692633"/>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5C6130F-2C1C-47D2-836B-EBC17E316815}"/>
                </a:ext>
              </a:extLst>
            </p:cNvPr>
            <p:cNvCxnSpPr/>
            <p:nvPr/>
          </p:nvCxnSpPr>
          <p:spPr>
            <a:xfrm>
              <a:off x="4437549" y="3702635"/>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0960381-A0D1-49FA-95F9-A05190476611}"/>
                </a:ext>
              </a:extLst>
            </p:cNvPr>
            <p:cNvCxnSpPr/>
            <p:nvPr/>
          </p:nvCxnSpPr>
          <p:spPr>
            <a:xfrm>
              <a:off x="5003166" y="3697634"/>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F99000-C648-455D-957B-C619FAE41EE3}"/>
                </a:ext>
              </a:extLst>
            </p:cNvPr>
            <p:cNvCxnSpPr/>
            <p:nvPr/>
          </p:nvCxnSpPr>
          <p:spPr>
            <a:xfrm>
              <a:off x="5584495" y="3697634"/>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ECBB874-D417-47E3-9A5F-C4AC66E5B5FF}"/>
                </a:ext>
              </a:extLst>
            </p:cNvPr>
            <p:cNvCxnSpPr>
              <a:cxnSpLocks/>
            </p:cNvCxnSpPr>
            <p:nvPr/>
          </p:nvCxnSpPr>
          <p:spPr>
            <a:xfrm>
              <a:off x="2796004" y="2757645"/>
              <a:ext cx="0" cy="105901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7172" name="Picture 4">
              <a:extLst>
                <a:ext uri="{FF2B5EF4-FFF2-40B4-BE49-F238E27FC236}">
                  <a16:creationId xmlns:a16="http://schemas.microsoft.com/office/drawing/2014/main" id="{EF91207A-7BDE-447D-BCD0-3A511557140D}"/>
                </a:ext>
              </a:extLst>
            </p:cNvPr>
            <p:cNvPicPr>
              <a:picLocks noChangeAspect="1" noChangeArrowheads="1"/>
            </p:cNvPicPr>
            <p:nvPr/>
          </p:nvPicPr>
          <p:blipFill>
            <a:blip r:embed="rId3">
              <a:duotone>
                <a:prstClr val="black"/>
                <a:schemeClr val="accent4">
                  <a:tint val="45000"/>
                  <a:satMod val="400000"/>
                </a:schemeClr>
              </a:duotone>
              <a:extLst>
                <a:ext uri="{BEBA8EAE-BF5A-486C-A8C5-ECC9F3942E4B}">
                  <a14:imgProps xmlns:a14="http://schemas.microsoft.com/office/drawing/2010/main">
                    <a14:imgLayer r:embed="rId4">
                      <a14:imgEffect>
                        <a14:artisticPaintStrokes intensity="10"/>
                      </a14:imgEffect>
                    </a14:imgLayer>
                  </a14:imgProps>
                </a:ext>
                <a:ext uri="{28A0092B-C50C-407E-A947-70E740481C1C}">
                  <a14:useLocalDpi xmlns:a14="http://schemas.microsoft.com/office/drawing/2010/main" val="0"/>
                </a:ext>
              </a:extLst>
            </a:blip>
            <a:srcRect/>
            <a:stretch>
              <a:fillRect/>
            </a:stretch>
          </p:blipFill>
          <p:spPr bwMode="auto">
            <a:xfrm>
              <a:off x="3602329" y="2989312"/>
              <a:ext cx="492068" cy="619091"/>
            </a:xfrm>
            <a:prstGeom prst="rect">
              <a:avLst/>
            </a:prstGeom>
            <a:noFill/>
            <a:effectLst>
              <a:glow>
                <a:schemeClr val="bg1">
                  <a:alpha val="0"/>
                </a:schemeClr>
              </a:glow>
              <a:outerShdw dist="50800" dir="5400000" sx="1000" sy="1000" algn="ctr" rotWithShape="0">
                <a:srgbClr val="000000">
                  <a:alpha val="43137"/>
                </a:srgbClr>
              </a:outerShdw>
              <a:softEdge rad="0"/>
            </a:effectLst>
            <a:extLst>
              <a:ext uri="{909E8E84-426E-40DD-AFC4-6F175D3DCCD1}">
                <a14:hiddenFill xmlns:a14="http://schemas.microsoft.com/office/drawing/2010/main">
                  <a:solidFill>
                    <a:srgbClr val="FFFFFF"/>
                  </a:solidFill>
                </a14:hiddenFill>
              </a:ext>
            </a:extLst>
          </p:spPr>
        </p:pic>
        <p:cxnSp>
          <p:nvCxnSpPr>
            <p:cNvPr id="59" name="Straight Connector 58">
              <a:extLst>
                <a:ext uri="{FF2B5EF4-FFF2-40B4-BE49-F238E27FC236}">
                  <a16:creationId xmlns:a16="http://schemas.microsoft.com/office/drawing/2014/main" id="{FBC5401F-B8C6-4976-AAE0-9E5D2135AC7C}"/>
                </a:ext>
              </a:extLst>
            </p:cNvPr>
            <p:cNvCxnSpPr/>
            <p:nvPr/>
          </p:nvCxnSpPr>
          <p:spPr>
            <a:xfrm>
              <a:off x="2135799" y="5105124"/>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8FB1BA3-02D4-4CB6-B74A-40B3C23CC1FB}"/>
                </a:ext>
              </a:extLst>
            </p:cNvPr>
            <p:cNvCxnSpPr/>
            <p:nvPr/>
          </p:nvCxnSpPr>
          <p:spPr>
            <a:xfrm>
              <a:off x="2701417" y="5100122"/>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423D674-832A-42BC-ADDE-1CFC9C9E5677}"/>
                </a:ext>
              </a:extLst>
            </p:cNvPr>
            <p:cNvCxnSpPr/>
            <p:nvPr/>
          </p:nvCxnSpPr>
          <p:spPr>
            <a:xfrm>
              <a:off x="3282745" y="5100122"/>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CBF8021-C70A-40F2-A8C9-ABA579E6950F}"/>
                </a:ext>
              </a:extLst>
            </p:cNvPr>
            <p:cNvCxnSpPr/>
            <p:nvPr/>
          </p:nvCxnSpPr>
          <p:spPr>
            <a:xfrm>
              <a:off x="3848363" y="5095121"/>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E48B676-969F-45E8-AB56-02570E599806}"/>
                </a:ext>
              </a:extLst>
            </p:cNvPr>
            <p:cNvCxnSpPr/>
            <p:nvPr/>
          </p:nvCxnSpPr>
          <p:spPr>
            <a:xfrm>
              <a:off x="4437549" y="5105124"/>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8B00F14-1628-4806-95F0-6512DCC39C67}"/>
                </a:ext>
              </a:extLst>
            </p:cNvPr>
            <p:cNvCxnSpPr/>
            <p:nvPr/>
          </p:nvCxnSpPr>
          <p:spPr>
            <a:xfrm>
              <a:off x="5003166" y="5100122"/>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93F49A5-FAEC-44BE-839B-71A066A06466}"/>
                </a:ext>
              </a:extLst>
            </p:cNvPr>
            <p:cNvCxnSpPr/>
            <p:nvPr/>
          </p:nvCxnSpPr>
          <p:spPr>
            <a:xfrm>
              <a:off x="5584495" y="5100122"/>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93FC874-F173-4ECF-9C04-EB6B6D3282EC}"/>
                </a:ext>
              </a:extLst>
            </p:cNvPr>
            <p:cNvCxnSpPr>
              <a:cxnSpLocks/>
            </p:cNvCxnSpPr>
            <p:nvPr/>
          </p:nvCxnSpPr>
          <p:spPr>
            <a:xfrm>
              <a:off x="2796004" y="4160133"/>
              <a:ext cx="0" cy="105901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70" name="Picture 4">
              <a:extLst>
                <a:ext uri="{FF2B5EF4-FFF2-40B4-BE49-F238E27FC236}">
                  <a16:creationId xmlns:a16="http://schemas.microsoft.com/office/drawing/2014/main" id="{772B594F-53C9-46A0-AA4C-39C5B51407CC}"/>
                </a:ext>
              </a:extLst>
            </p:cNvPr>
            <p:cNvPicPr>
              <a:picLocks noChangeAspect="1" noChangeArrowheads="1"/>
            </p:cNvPicPr>
            <p:nvPr/>
          </p:nvPicPr>
          <p:blipFill>
            <a:blip r:embed="rId3">
              <a:duotone>
                <a:prstClr val="black"/>
                <a:schemeClr val="accent4">
                  <a:tint val="45000"/>
                  <a:satMod val="400000"/>
                </a:schemeClr>
              </a:duotone>
              <a:extLst>
                <a:ext uri="{BEBA8EAE-BF5A-486C-A8C5-ECC9F3942E4B}">
                  <a14:imgProps xmlns:a14="http://schemas.microsoft.com/office/drawing/2010/main">
                    <a14:imgLayer r:embed="rId4">
                      <a14:imgEffect>
                        <a14:artisticPaintStrokes intensity="10"/>
                      </a14:imgEffect>
                    </a14:imgLayer>
                  </a14:imgProps>
                </a:ext>
                <a:ext uri="{28A0092B-C50C-407E-A947-70E740481C1C}">
                  <a14:useLocalDpi xmlns:a14="http://schemas.microsoft.com/office/drawing/2010/main" val="0"/>
                </a:ext>
              </a:extLst>
            </a:blip>
            <a:srcRect/>
            <a:stretch>
              <a:fillRect/>
            </a:stretch>
          </p:blipFill>
          <p:spPr bwMode="auto">
            <a:xfrm>
              <a:off x="3115490" y="4411557"/>
              <a:ext cx="1463319" cy="619091"/>
            </a:xfrm>
            <a:prstGeom prst="rect">
              <a:avLst/>
            </a:prstGeom>
            <a:noFill/>
            <a:effectLst>
              <a:glow>
                <a:schemeClr val="bg1">
                  <a:alpha val="0"/>
                </a:schemeClr>
              </a:glow>
              <a:outerShdw dist="50800" dir="5400000" sx="1000" sy="1000" algn="ctr" rotWithShape="0">
                <a:srgbClr val="000000">
                  <a:alpha val="43137"/>
                </a:srgbClr>
              </a:outerShdw>
              <a:softEdge rad="0"/>
            </a:effectLst>
            <a:extLst>
              <a:ext uri="{909E8E84-426E-40DD-AFC4-6F175D3DCCD1}">
                <a14:hiddenFill xmlns:a14="http://schemas.microsoft.com/office/drawing/2010/main">
                  <a:solidFill>
                    <a:srgbClr val="FFFFFF"/>
                  </a:solidFill>
                </a14:hiddenFill>
              </a:ext>
            </a:extLst>
          </p:spPr>
        </p:pic>
        <p:cxnSp>
          <p:nvCxnSpPr>
            <p:cNvPr id="71" name="Straight Connector 70">
              <a:extLst>
                <a:ext uri="{FF2B5EF4-FFF2-40B4-BE49-F238E27FC236}">
                  <a16:creationId xmlns:a16="http://schemas.microsoft.com/office/drawing/2014/main" id="{96F61AB2-6887-4094-9B64-6C31D4979F9B}"/>
                </a:ext>
              </a:extLst>
            </p:cNvPr>
            <p:cNvCxnSpPr/>
            <p:nvPr/>
          </p:nvCxnSpPr>
          <p:spPr>
            <a:xfrm>
              <a:off x="6673442" y="3712658"/>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86BFC36-5165-461D-9591-7367FC6344FB}"/>
                </a:ext>
              </a:extLst>
            </p:cNvPr>
            <p:cNvCxnSpPr/>
            <p:nvPr/>
          </p:nvCxnSpPr>
          <p:spPr>
            <a:xfrm>
              <a:off x="7239060" y="3707656"/>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22AC5A9-A2A4-4565-98C9-8A91B9B5C988}"/>
                </a:ext>
              </a:extLst>
            </p:cNvPr>
            <p:cNvCxnSpPr/>
            <p:nvPr/>
          </p:nvCxnSpPr>
          <p:spPr>
            <a:xfrm>
              <a:off x="7820388" y="3707656"/>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7AF8E1F-7914-4483-B7C6-F09C5AF2A58E}"/>
                </a:ext>
              </a:extLst>
            </p:cNvPr>
            <p:cNvCxnSpPr/>
            <p:nvPr/>
          </p:nvCxnSpPr>
          <p:spPr>
            <a:xfrm>
              <a:off x="8386006" y="3702655"/>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262727-D213-4EC3-92A2-2359638E7C74}"/>
                </a:ext>
              </a:extLst>
            </p:cNvPr>
            <p:cNvCxnSpPr/>
            <p:nvPr/>
          </p:nvCxnSpPr>
          <p:spPr>
            <a:xfrm>
              <a:off x="8975192" y="3712658"/>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6799B69-DD69-4600-B0D8-0D176FFEEEFB}"/>
                </a:ext>
              </a:extLst>
            </p:cNvPr>
            <p:cNvCxnSpPr/>
            <p:nvPr/>
          </p:nvCxnSpPr>
          <p:spPr>
            <a:xfrm>
              <a:off x="9540809" y="3707656"/>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4FE09E9-C1B7-4B68-AD6B-DD89627CF10F}"/>
                </a:ext>
              </a:extLst>
            </p:cNvPr>
            <p:cNvCxnSpPr/>
            <p:nvPr/>
          </p:nvCxnSpPr>
          <p:spPr>
            <a:xfrm>
              <a:off x="10122138" y="3707656"/>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765C16A-2A70-46AF-AA1A-99F9356444C4}"/>
                </a:ext>
              </a:extLst>
            </p:cNvPr>
            <p:cNvCxnSpPr/>
            <p:nvPr/>
          </p:nvCxnSpPr>
          <p:spPr>
            <a:xfrm>
              <a:off x="6689153" y="5105124"/>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AC8BE93-BE91-4C8B-83B0-1144BE37896C}"/>
                </a:ext>
              </a:extLst>
            </p:cNvPr>
            <p:cNvCxnSpPr/>
            <p:nvPr/>
          </p:nvCxnSpPr>
          <p:spPr>
            <a:xfrm>
              <a:off x="7254770" y="5100122"/>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E020E88-5AB7-4A69-81D2-E81B9C03DA46}"/>
                </a:ext>
              </a:extLst>
            </p:cNvPr>
            <p:cNvCxnSpPr/>
            <p:nvPr/>
          </p:nvCxnSpPr>
          <p:spPr>
            <a:xfrm>
              <a:off x="7836099" y="5100122"/>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856E76D-A1E1-4C19-B9EA-2EBFFB90A3D9}"/>
                </a:ext>
              </a:extLst>
            </p:cNvPr>
            <p:cNvCxnSpPr/>
            <p:nvPr/>
          </p:nvCxnSpPr>
          <p:spPr>
            <a:xfrm>
              <a:off x="8401717" y="5095121"/>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5BDC955F-2C2A-46F8-A079-C37E5C6F4119}"/>
                </a:ext>
              </a:extLst>
            </p:cNvPr>
            <p:cNvCxnSpPr/>
            <p:nvPr/>
          </p:nvCxnSpPr>
          <p:spPr>
            <a:xfrm>
              <a:off x="8990902" y="5105124"/>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6DBD9E3-D5C8-4847-A362-DDF3D178738B}"/>
                </a:ext>
              </a:extLst>
            </p:cNvPr>
            <p:cNvCxnSpPr/>
            <p:nvPr/>
          </p:nvCxnSpPr>
          <p:spPr>
            <a:xfrm>
              <a:off x="9556520" y="5100122"/>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48AE515-E1B2-4CB5-BFB9-410B8BA6BFF7}"/>
                </a:ext>
              </a:extLst>
            </p:cNvPr>
            <p:cNvCxnSpPr/>
            <p:nvPr/>
          </p:nvCxnSpPr>
          <p:spPr>
            <a:xfrm>
              <a:off x="10137849" y="5100122"/>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4" name="Picture 4">
              <a:extLst>
                <a:ext uri="{FF2B5EF4-FFF2-40B4-BE49-F238E27FC236}">
                  <a16:creationId xmlns:a16="http://schemas.microsoft.com/office/drawing/2014/main" id="{858FC578-4032-4A1D-862C-8FE096FD8EA6}"/>
                </a:ext>
              </a:extLst>
            </p:cNvPr>
            <p:cNvPicPr>
              <a:picLocks noChangeAspect="1" noChangeArrowheads="1"/>
            </p:cNvPicPr>
            <p:nvPr/>
          </p:nvPicPr>
          <p:blipFill>
            <a:blip r:embed="rId3">
              <a:duotone>
                <a:prstClr val="black"/>
                <a:schemeClr val="accent4">
                  <a:tint val="45000"/>
                  <a:satMod val="400000"/>
                </a:schemeClr>
              </a:duotone>
              <a:extLst>
                <a:ext uri="{BEBA8EAE-BF5A-486C-A8C5-ECC9F3942E4B}">
                  <a14:imgProps xmlns:a14="http://schemas.microsoft.com/office/drawing/2010/main">
                    <a14:imgLayer r:embed="rId4">
                      <a14:imgEffect>
                        <a14:artisticPaintStrokes intensity="10"/>
                      </a14:imgEffect>
                    </a14:imgLayer>
                  </a14:imgProps>
                </a:ext>
                <a:ext uri="{28A0092B-C50C-407E-A947-70E740481C1C}">
                  <a14:useLocalDpi xmlns:a14="http://schemas.microsoft.com/office/drawing/2010/main" val="0"/>
                </a:ext>
              </a:extLst>
            </a:blip>
            <a:srcRect/>
            <a:stretch>
              <a:fillRect/>
            </a:stretch>
          </p:blipFill>
          <p:spPr bwMode="auto">
            <a:xfrm>
              <a:off x="6616446" y="4458555"/>
              <a:ext cx="1463319" cy="619091"/>
            </a:xfrm>
            <a:prstGeom prst="rect">
              <a:avLst/>
            </a:prstGeom>
            <a:noFill/>
            <a:effectLst>
              <a:glow>
                <a:schemeClr val="bg1">
                  <a:alpha val="0"/>
                </a:schemeClr>
              </a:glow>
              <a:outerShdw dist="50800" dir="5400000" sx="1000" sy="1000" algn="ctr" rotWithShape="0">
                <a:srgbClr val="000000">
                  <a:alpha val="43137"/>
                </a:srgbClr>
              </a:outerShdw>
              <a:softEdge rad="0"/>
            </a:effectLst>
            <a:extLst>
              <a:ext uri="{909E8E84-426E-40DD-AFC4-6F175D3DCCD1}">
                <a14:hiddenFill xmlns:a14="http://schemas.microsoft.com/office/drawing/2010/main">
                  <a:solidFill>
                    <a:srgbClr val="FFFFFF"/>
                  </a:solidFill>
                </a14:hiddenFill>
              </a:ext>
            </a:extLst>
          </p:spPr>
        </p:pic>
        <p:pic>
          <p:nvPicPr>
            <p:cNvPr id="105" name="Picture 4">
              <a:extLst>
                <a:ext uri="{FF2B5EF4-FFF2-40B4-BE49-F238E27FC236}">
                  <a16:creationId xmlns:a16="http://schemas.microsoft.com/office/drawing/2014/main" id="{ECB0528C-BE02-4672-A7B9-E0B2B4F4D002}"/>
                </a:ext>
              </a:extLst>
            </p:cNvPr>
            <p:cNvPicPr>
              <a:picLocks noChangeAspect="1" noChangeArrowheads="1"/>
            </p:cNvPicPr>
            <p:nvPr/>
          </p:nvPicPr>
          <p:blipFill>
            <a:blip r:embed="rId3">
              <a:duotone>
                <a:prstClr val="black"/>
                <a:schemeClr val="accent4">
                  <a:tint val="45000"/>
                  <a:satMod val="400000"/>
                </a:schemeClr>
              </a:duotone>
              <a:extLst>
                <a:ext uri="{BEBA8EAE-BF5A-486C-A8C5-ECC9F3942E4B}">
                  <a14:imgProps xmlns:a14="http://schemas.microsoft.com/office/drawing/2010/main">
                    <a14:imgLayer r:embed="rId4">
                      <a14:imgEffect>
                        <a14:artisticPaintStrokes intensity="10"/>
                      </a14:imgEffect>
                    </a14:imgLayer>
                  </a14:imgProps>
                </a:ext>
                <a:ext uri="{28A0092B-C50C-407E-A947-70E740481C1C}">
                  <a14:useLocalDpi xmlns:a14="http://schemas.microsoft.com/office/drawing/2010/main" val="0"/>
                </a:ext>
              </a:extLst>
            </a:blip>
            <a:srcRect/>
            <a:stretch>
              <a:fillRect/>
            </a:stretch>
          </p:blipFill>
          <p:spPr bwMode="auto">
            <a:xfrm>
              <a:off x="7087613" y="3062614"/>
              <a:ext cx="492068" cy="619091"/>
            </a:xfrm>
            <a:prstGeom prst="rect">
              <a:avLst/>
            </a:prstGeom>
            <a:noFill/>
            <a:effectLst>
              <a:glow>
                <a:schemeClr val="bg1">
                  <a:alpha val="0"/>
                </a:schemeClr>
              </a:glow>
              <a:outerShdw dist="50800" dir="5400000" sx="1000" sy="1000" algn="ctr" rotWithShape="0">
                <a:srgbClr val="000000">
                  <a:alpha val="43137"/>
                </a:srgbClr>
              </a:outerShdw>
              <a:softEdge rad="0"/>
            </a:effectLst>
            <a:extLst>
              <a:ext uri="{909E8E84-426E-40DD-AFC4-6F175D3DCCD1}">
                <a14:hiddenFill xmlns:a14="http://schemas.microsoft.com/office/drawing/2010/main">
                  <a:solidFill>
                    <a:srgbClr val="FFFFFF"/>
                  </a:solidFill>
                </a14:hiddenFill>
              </a:ext>
            </a:extLst>
          </p:spPr>
        </p:pic>
        <p:cxnSp>
          <p:nvCxnSpPr>
            <p:cNvPr id="80" name="Straight Connector 79">
              <a:extLst>
                <a:ext uri="{FF2B5EF4-FFF2-40B4-BE49-F238E27FC236}">
                  <a16:creationId xmlns:a16="http://schemas.microsoft.com/office/drawing/2014/main" id="{5A92189C-E25F-49B5-ABBE-9F385A10648F}"/>
                </a:ext>
              </a:extLst>
            </p:cNvPr>
            <p:cNvCxnSpPr>
              <a:cxnSpLocks/>
            </p:cNvCxnSpPr>
            <p:nvPr/>
          </p:nvCxnSpPr>
          <p:spPr>
            <a:xfrm>
              <a:off x="7333647" y="2767667"/>
              <a:ext cx="0" cy="105901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E14E5AC-7CA0-4AFE-A1DC-60C8D9B35228}"/>
                </a:ext>
              </a:extLst>
            </p:cNvPr>
            <p:cNvCxnSpPr>
              <a:cxnSpLocks/>
            </p:cNvCxnSpPr>
            <p:nvPr/>
          </p:nvCxnSpPr>
          <p:spPr>
            <a:xfrm>
              <a:off x="7349358" y="4160133"/>
              <a:ext cx="0" cy="105901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11E323F8-C993-43FD-A591-EA89509CA801}"/>
                </a:ext>
              </a:extLst>
            </p:cNvPr>
            <p:cNvCxnSpPr>
              <a:cxnSpLocks/>
            </p:cNvCxnSpPr>
            <p:nvPr/>
          </p:nvCxnSpPr>
          <p:spPr>
            <a:xfrm rot="16200000">
              <a:off x="3608397" y="3125119"/>
              <a:ext cx="972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A9AAC680-5C8F-4CA5-B093-4BE1B710D48F}"/>
                </a:ext>
              </a:extLst>
            </p:cNvPr>
            <p:cNvCxnSpPr>
              <a:cxnSpLocks/>
            </p:cNvCxnSpPr>
            <p:nvPr/>
          </p:nvCxnSpPr>
          <p:spPr>
            <a:xfrm rot="16200000">
              <a:off x="3127083" y="3120302"/>
              <a:ext cx="972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188" name="Straight Connector 7187">
              <a:extLst>
                <a:ext uri="{FF2B5EF4-FFF2-40B4-BE49-F238E27FC236}">
                  <a16:creationId xmlns:a16="http://schemas.microsoft.com/office/drawing/2014/main" id="{620220AA-805D-4ACC-A2E8-12E948A6F31A}"/>
                </a:ext>
              </a:extLst>
            </p:cNvPr>
            <p:cNvCxnSpPr>
              <a:cxnSpLocks/>
            </p:cNvCxnSpPr>
            <p:nvPr/>
          </p:nvCxnSpPr>
          <p:spPr>
            <a:xfrm>
              <a:off x="3642739" y="2849078"/>
              <a:ext cx="451658" cy="0"/>
            </a:xfrm>
            <a:prstGeom prst="line">
              <a:avLst/>
            </a:prstGeom>
            <a:ln w="190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EB00B42-C904-4A98-AC28-B9FF0B633D5A}"/>
                </a:ext>
              </a:extLst>
            </p:cNvPr>
            <p:cNvCxnSpPr>
              <a:cxnSpLocks/>
            </p:cNvCxnSpPr>
            <p:nvPr/>
          </p:nvCxnSpPr>
          <p:spPr>
            <a:xfrm rot="16200000">
              <a:off x="7089187" y="3204368"/>
              <a:ext cx="972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DACBB56D-853D-4273-8CFD-0F5E30542AB8}"/>
                </a:ext>
              </a:extLst>
            </p:cNvPr>
            <p:cNvCxnSpPr>
              <a:cxnSpLocks/>
            </p:cNvCxnSpPr>
            <p:nvPr/>
          </p:nvCxnSpPr>
          <p:spPr>
            <a:xfrm rot="16200000">
              <a:off x="6607873" y="3199551"/>
              <a:ext cx="972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28BD9B72-58FF-4BC8-8D44-1451EA6C1BA8}"/>
                </a:ext>
              </a:extLst>
            </p:cNvPr>
            <p:cNvCxnSpPr>
              <a:cxnSpLocks/>
            </p:cNvCxnSpPr>
            <p:nvPr/>
          </p:nvCxnSpPr>
          <p:spPr>
            <a:xfrm>
              <a:off x="7107818" y="2863368"/>
              <a:ext cx="451658" cy="0"/>
            </a:xfrm>
            <a:prstGeom prst="line">
              <a:avLst/>
            </a:prstGeom>
            <a:ln w="190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38EC8A4-5029-4022-BC81-58259A3B4689}"/>
                </a:ext>
              </a:extLst>
            </p:cNvPr>
            <p:cNvCxnSpPr>
              <a:cxnSpLocks/>
            </p:cNvCxnSpPr>
            <p:nvPr/>
          </p:nvCxnSpPr>
          <p:spPr>
            <a:xfrm rot="16200000">
              <a:off x="4099952" y="4538793"/>
              <a:ext cx="972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BD3E8F61-F463-42C3-880F-2667AD3A8D0A}"/>
                </a:ext>
              </a:extLst>
            </p:cNvPr>
            <p:cNvCxnSpPr>
              <a:cxnSpLocks/>
            </p:cNvCxnSpPr>
            <p:nvPr/>
          </p:nvCxnSpPr>
          <p:spPr>
            <a:xfrm rot="16200000">
              <a:off x="2636633" y="4538793"/>
              <a:ext cx="972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A5F15A97-A91B-4624-97B7-184FA3B8E390}"/>
                </a:ext>
              </a:extLst>
            </p:cNvPr>
            <p:cNvCxnSpPr>
              <a:cxnSpLocks/>
            </p:cNvCxnSpPr>
            <p:nvPr/>
          </p:nvCxnSpPr>
          <p:spPr>
            <a:xfrm>
              <a:off x="3170054" y="4266506"/>
              <a:ext cx="1372004" cy="0"/>
            </a:xfrm>
            <a:prstGeom prst="line">
              <a:avLst/>
            </a:prstGeom>
            <a:ln w="190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966E26C-ADB5-423B-A8C9-2EADF6603C82}"/>
                </a:ext>
              </a:extLst>
            </p:cNvPr>
            <p:cNvCxnSpPr>
              <a:cxnSpLocks/>
            </p:cNvCxnSpPr>
            <p:nvPr/>
          </p:nvCxnSpPr>
          <p:spPr>
            <a:xfrm rot="16200000">
              <a:off x="7593765" y="4588489"/>
              <a:ext cx="972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3C34C55F-391C-41E2-820E-94C9BEACEFEF}"/>
                </a:ext>
              </a:extLst>
            </p:cNvPr>
            <p:cNvCxnSpPr>
              <a:cxnSpLocks/>
            </p:cNvCxnSpPr>
            <p:nvPr/>
          </p:nvCxnSpPr>
          <p:spPr>
            <a:xfrm rot="16200000">
              <a:off x="6130446" y="4588489"/>
              <a:ext cx="972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EEBB52C-1677-45A7-9C49-13D56B8D4D42}"/>
                </a:ext>
              </a:extLst>
            </p:cNvPr>
            <p:cNvCxnSpPr>
              <a:cxnSpLocks/>
            </p:cNvCxnSpPr>
            <p:nvPr/>
          </p:nvCxnSpPr>
          <p:spPr>
            <a:xfrm>
              <a:off x="6663867" y="4259046"/>
              <a:ext cx="1372004" cy="0"/>
            </a:xfrm>
            <a:prstGeom prst="line">
              <a:avLst/>
            </a:prstGeom>
            <a:ln w="190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97" name="Straight Arrow Connector 7196">
              <a:extLst>
                <a:ext uri="{FF2B5EF4-FFF2-40B4-BE49-F238E27FC236}">
                  <a16:creationId xmlns:a16="http://schemas.microsoft.com/office/drawing/2014/main" id="{03910528-C84F-4C22-8B8A-16AAD3788F18}"/>
                </a:ext>
              </a:extLst>
            </p:cNvPr>
            <p:cNvCxnSpPr>
              <a:cxnSpLocks/>
            </p:cNvCxnSpPr>
            <p:nvPr/>
          </p:nvCxnSpPr>
          <p:spPr>
            <a:xfrm flipV="1">
              <a:off x="2815377" y="3646932"/>
              <a:ext cx="1012306" cy="6473"/>
            </a:xfrm>
            <a:prstGeom prst="straightConnector1">
              <a:avLst/>
            </a:prstGeom>
            <a:ln w="19050">
              <a:solidFill>
                <a:srgbClr val="0000D6"/>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7ED2663-E2F9-4DF2-93D3-85B672C69B3F}"/>
                </a:ext>
              </a:extLst>
            </p:cNvPr>
            <p:cNvCxnSpPr>
              <a:cxnSpLocks/>
              <a:endCxn id="7172" idx="2"/>
            </p:cNvCxnSpPr>
            <p:nvPr/>
          </p:nvCxnSpPr>
          <p:spPr>
            <a:xfrm>
              <a:off x="3848363" y="3001839"/>
              <a:ext cx="0" cy="60656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31259D1F-13A7-485E-9C4D-6DDFD6E5A14F}"/>
                </a:ext>
              </a:extLst>
            </p:cNvPr>
            <p:cNvCxnSpPr>
              <a:cxnSpLocks/>
            </p:cNvCxnSpPr>
            <p:nvPr/>
          </p:nvCxnSpPr>
          <p:spPr>
            <a:xfrm flipV="1">
              <a:off x="2812245" y="5055257"/>
              <a:ext cx="1012306" cy="6473"/>
            </a:xfrm>
            <a:prstGeom prst="straightConnector1">
              <a:avLst/>
            </a:prstGeom>
            <a:ln w="19050">
              <a:solidFill>
                <a:srgbClr val="0000D6"/>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A63AEBD3-8CAC-4CDA-A3A7-9EDFDE5CCD6E}"/>
                </a:ext>
              </a:extLst>
            </p:cNvPr>
            <p:cNvCxnSpPr>
              <a:cxnSpLocks/>
            </p:cNvCxnSpPr>
            <p:nvPr/>
          </p:nvCxnSpPr>
          <p:spPr>
            <a:xfrm>
              <a:off x="3845231" y="4410164"/>
              <a:ext cx="0" cy="60656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0C7D4A95-CE67-45F4-BA82-0EA215294B89}"/>
                </a:ext>
              </a:extLst>
            </p:cNvPr>
            <p:cNvCxnSpPr>
              <a:cxnSpLocks/>
            </p:cNvCxnSpPr>
            <p:nvPr/>
          </p:nvCxnSpPr>
          <p:spPr>
            <a:xfrm>
              <a:off x="7329025" y="2536472"/>
              <a:ext cx="0" cy="164496"/>
            </a:xfrm>
            <a:prstGeom prst="straightConnector1">
              <a:avLst/>
            </a:prstGeom>
            <a:ln w="19050">
              <a:solidFill>
                <a:srgbClr val="0000D6"/>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DB6FF265-D522-4127-8843-6970A92707BC}"/>
                </a:ext>
              </a:extLst>
            </p:cNvPr>
            <p:cNvCxnSpPr>
              <a:cxnSpLocks/>
            </p:cNvCxnSpPr>
            <p:nvPr/>
          </p:nvCxnSpPr>
          <p:spPr>
            <a:xfrm>
              <a:off x="7348105" y="3937993"/>
              <a:ext cx="0" cy="164496"/>
            </a:xfrm>
            <a:prstGeom prst="straightConnector1">
              <a:avLst/>
            </a:prstGeom>
            <a:ln w="19050">
              <a:solidFill>
                <a:srgbClr val="0000D6"/>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Red monitor icon - Free red computer hardware icons">
              <a:extLst>
                <a:ext uri="{FF2B5EF4-FFF2-40B4-BE49-F238E27FC236}">
                  <a16:creationId xmlns:a16="http://schemas.microsoft.com/office/drawing/2014/main" id="{8545BD60-9EB1-40D7-9510-446F280F52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7678" y="2260968"/>
              <a:ext cx="476652" cy="47665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723954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01C561A-FF71-45C9-9410-3DFC4112D176}"/>
              </a:ext>
            </a:extLst>
          </p:cNvPr>
          <p:cNvPicPr>
            <a:picLocks noChangeAspect="1"/>
          </p:cNvPicPr>
          <p:nvPr/>
        </p:nvPicPr>
        <p:blipFill>
          <a:blip r:embed="rId3"/>
          <a:stretch>
            <a:fillRect/>
          </a:stretch>
        </p:blipFill>
        <p:spPr>
          <a:xfrm>
            <a:off x="1509072" y="418680"/>
            <a:ext cx="9173855" cy="6020640"/>
          </a:xfrm>
          <a:prstGeom prst="rect">
            <a:avLst/>
          </a:prstGeom>
        </p:spPr>
      </p:pic>
      <p:sp>
        <p:nvSpPr>
          <p:cNvPr id="3" name="Rectangle 2">
            <a:extLst>
              <a:ext uri="{FF2B5EF4-FFF2-40B4-BE49-F238E27FC236}">
                <a16:creationId xmlns:a16="http://schemas.microsoft.com/office/drawing/2014/main" id="{FA80BCAA-4E45-4EA0-9849-36C696196EFC}"/>
              </a:ext>
            </a:extLst>
          </p:cNvPr>
          <p:cNvSpPr/>
          <p:nvPr/>
        </p:nvSpPr>
        <p:spPr>
          <a:xfrm rot="16200000">
            <a:off x="-914400" y="4528848"/>
            <a:ext cx="3279296" cy="369332"/>
          </a:xfrm>
          <a:prstGeom prst="rect">
            <a:avLst/>
          </a:prstGeom>
        </p:spPr>
        <p:txBody>
          <a:bodyPr wrap="none">
            <a:spAutoFit/>
          </a:bodyPr>
          <a:lstStyle/>
          <a:p>
            <a:r>
              <a:rPr lang="et-EE" dirty="0"/>
              <a:t>(</a:t>
            </a:r>
            <a:r>
              <a:rPr lang="en-GB" dirty="0" err="1"/>
              <a:t>Semmelmann</a:t>
            </a:r>
            <a:r>
              <a:rPr lang="en-GB" dirty="0"/>
              <a:t> &amp; </a:t>
            </a:r>
            <a:r>
              <a:rPr lang="en-GB" dirty="0" err="1"/>
              <a:t>Weigelt</a:t>
            </a:r>
            <a:r>
              <a:rPr lang="en-GB" dirty="0"/>
              <a:t>, 2017)</a:t>
            </a:r>
          </a:p>
        </p:txBody>
      </p:sp>
    </p:spTree>
    <p:extLst>
      <p:ext uri="{BB962C8B-B14F-4D97-AF65-F5344CB8AC3E}">
        <p14:creationId xmlns:p14="http://schemas.microsoft.com/office/powerpoint/2010/main" val="42472489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CFA5DB-949B-413D-9AB7-464266B04FC7}"/>
              </a:ext>
            </a:extLst>
          </p:cNvPr>
          <p:cNvPicPr>
            <a:picLocks noChangeAspect="1"/>
          </p:cNvPicPr>
          <p:nvPr/>
        </p:nvPicPr>
        <p:blipFill>
          <a:blip r:embed="rId3"/>
          <a:stretch>
            <a:fillRect/>
          </a:stretch>
        </p:blipFill>
        <p:spPr>
          <a:xfrm>
            <a:off x="1299493" y="818785"/>
            <a:ext cx="9593014" cy="5220429"/>
          </a:xfrm>
          <a:prstGeom prst="rect">
            <a:avLst/>
          </a:prstGeom>
        </p:spPr>
      </p:pic>
      <p:sp>
        <p:nvSpPr>
          <p:cNvPr id="3" name="Rectangle 2">
            <a:extLst>
              <a:ext uri="{FF2B5EF4-FFF2-40B4-BE49-F238E27FC236}">
                <a16:creationId xmlns:a16="http://schemas.microsoft.com/office/drawing/2014/main" id="{26DD1695-9267-4BFC-857E-F5FBE35F76E3}"/>
              </a:ext>
            </a:extLst>
          </p:cNvPr>
          <p:cNvSpPr/>
          <p:nvPr/>
        </p:nvSpPr>
        <p:spPr>
          <a:xfrm rot="16200000">
            <a:off x="-914400" y="4528848"/>
            <a:ext cx="3279296" cy="369332"/>
          </a:xfrm>
          <a:prstGeom prst="rect">
            <a:avLst/>
          </a:prstGeom>
        </p:spPr>
        <p:txBody>
          <a:bodyPr wrap="none">
            <a:spAutoFit/>
          </a:bodyPr>
          <a:lstStyle/>
          <a:p>
            <a:r>
              <a:rPr lang="et-EE" dirty="0"/>
              <a:t>(</a:t>
            </a:r>
            <a:r>
              <a:rPr lang="en-GB" dirty="0" err="1"/>
              <a:t>Semmelmann</a:t>
            </a:r>
            <a:r>
              <a:rPr lang="en-GB" dirty="0"/>
              <a:t> &amp; </a:t>
            </a:r>
            <a:r>
              <a:rPr lang="en-GB" dirty="0" err="1"/>
              <a:t>Weigelt</a:t>
            </a:r>
            <a:r>
              <a:rPr lang="en-GB" dirty="0"/>
              <a:t>, 2017)</a:t>
            </a:r>
          </a:p>
        </p:txBody>
      </p:sp>
    </p:spTree>
    <p:extLst>
      <p:ext uri="{BB962C8B-B14F-4D97-AF65-F5344CB8AC3E}">
        <p14:creationId xmlns:p14="http://schemas.microsoft.com/office/powerpoint/2010/main" val="3961890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B9ED16-B33D-47FA-AFAC-46E69733E517}"/>
              </a:ext>
            </a:extLst>
          </p:cNvPr>
          <p:cNvPicPr>
            <a:picLocks noChangeAspect="1"/>
          </p:cNvPicPr>
          <p:nvPr/>
        </p:nvPicPr>
        <p:blipFill>
          <a:blip r:embed="rId3"/>
          <a:stretch>
            <a:fillRect/>
          </a:stretch>
        </p:blipFill>
        <p:spPr>
          <a:xfrm>
            <a:off x="1104899" y="1930216"/>
            <a:ext cx="9985449" cy="3773347"/>
          </a:xfrm>
          <a:prstGeom prst="rect">
            <a:avLst/>
          </a:prstGeom>
        </p:spPr>
      </p:pic>
      <p:sp>
        <p:nvSpPr>
          <p:cNvPr id="4" name="Title 1">
            <a:extLst>
              <a:ext uri="{FF2B5EF4-FFF2-40B4-BE49-F238E27FC236}">
                <a16:creationId xmlns:a16="http://schemas.microsoft.com/office/drawing/2014/main" id="{3157E424-C430-4D25-8776-FD7CE12AD10D}"/>
              </a:ext>
            </a:extLst>
          </p:cNvPr>
          <p:cNvSpPr txBox="1">
            <a:spLocks noChangeArrowheads="1"/>
          </p:cNvSpPr>
          <p:nvPr/>
        </p:nvSpPr>
        <p:spPr>
          <a:xfrm>
            <a:off x="571501" y="70900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ltLang="en-US" sz="5400" dirty="0" err="1"/>
              <a:t>Laboris</a:t>
            </a:r>
            <a:endParaRPr lang="en-GB" altLang="en-US" sz="5400" dirty="0"/>
          </a:p>
        </p:txBody>
      </p:sp>
      <p:sp>
        <p:nvSpPr>
          <p:cNvPr id="5" name="Rectangle 4">
            <a:extLst>
              <a:ext uri="{FF2B5EF4-FFF2-40B4-BE49-F238E27FC236}">
                <a16:creationId xmlns:a16="http://schemas.microsoft.com/office/drawing/2014/main" id="{52BF9280-76B7-49DD-9D49-C934B2C14753}"/>
              </a:ext>
            </a:extLst>
          </p:cNvPr>
          <p:cNvSpPr/>
          <p:nvPr/>
        </p:nvSpPr>
        <p:spPr>
          <a:xfrm>
            <a:off x="181757" y="6148993"/>
            <a:ext cx="2167645" cy="369332"/>
          </a:xfrm>
          <a:prstGeom prst="rect">
            <a:avLst/>
          </a:prstGeom>
        </p:spPr>
        <p:txBody>
          <a:bodyPr wrap="none">
            <a:spAutoFit/>
          </a:bodyPr>
          <a:lstStyle/>
          <a:p>
            <a:r>
              <a:rPr lang="et-EE" dirty="0"/>
              <a:t>(</a:t>
            </a:r>
            <a:r>
              <a:rPr lang="en-GB" dirty="0"/>
              <a:t>Bridges</a:t>
            </a:r>
            <a:r>
              <a:rPr lang="et-EE" dirty="0"/>
              <a:t> et </a:t>
            </a:r>
            <a:r>
              <a:rPr lang="et-EE" dirty="0" err="1"/>
              <a:t>al</a:t>
            </a:r>
            <a:r>
              <a:rPr lang="et-EE" dirty="0"/>
              <a:t>.</a:t>
            </a:r>
            <a:r>
              <a:rPr lang="en-GB" dirty="0"/>
              <a:t>, 2020) </a:t>
            </a:r>
          </a:p>
        </p:txBody>
      </p:sp>
    </p:spTree>
    <p:extLst>
      <p:ext uri="{BB962C8B-B14F-4D97-AF65-F5344CB8AC3E}">
        <p14:creationId xmlns:p14="http://schemas.microsoft.com/office/powerpoint/2010/main" val="3741352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B0863E-FAF1-4F6C-9917-028D01A656E4}"/>
              </a:ext>
            </a:extLst>
          </p:cNvPr>
          <p:cNvPicPr>
            <a:picLocks noChangeAspect="1"/>
          </p:cNvPicPr>
          <p:nvPr/>
        </p:nvPicPr>
        <p:blipFill>
          <a:blip r:embed="rId2"/>
          <a:stretch>
            <a:fillRect/>
          </a:stretch>
        </p:blipFill>
        <p:spPr>
          <a:xfrm>
            <a:off x="2584915" y="1649009"/>
            <a:ext cx="7593228" cy="4471314"/>
          </a:xfrm>
          <a:prstGeom prst="rect">
            <a:avLst/>
          </a:prstGeom>
        </p:spPr>
      </p:pic>
      <p:sp>
        <p:nvSpPr>
          <p:cNvPr id="5" name="Title 1">
            <a:extLst>
              <a:ext uri="{FF2B5EF4-FFF2-40B4-BE49-F238E27FC236}">
                <a16:creationId xmlns:a16="http://schemas.microsoft.com/office/drawing/2014/main" id="{931C8BBB-4C7D-435C-98CE-78834973FC58}"/>
              </a:ext>
            </a:extLst>
          </p:cNvPr>
          <p:cNvSpPr txBox="1">
            <a:spLocks noChangeArrowheads="1"/>
          </p:cNvSpPr>
          <p:nvPr/>
        </p:nvSpPr>
        <p:spPr>
          <a:xfrm>
            <a:off x="981709" y="551273"/>
            <a:ext cx="10228581"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t-EE" altLang="en-US" sz="5400" dirty="0"/>
              <a:t>Õpitesti tulemused</a:t>
            </a:r>
            <a:endParaRPr lang="en-GB" altLang="en-US" sz="5400" dirty="0"/>
          </a:p>
        </p:txBody>
      </p:sp>
    </p:spTree>
    <p:extLst>
      <p:ext uri="{BB962C8B-B14F-4D97-AF65-F5344CB8AC3E}">
        <p14:creationId xmlns:p14="http://schemas.microsoft.com/office/powerpoint/2010/main" val="3218909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8504DA-73E1-4842-911C-08CE14248677}"/>
              </a:ext>
            </a:extLst>
          </p:cNvPr>
          <p:cNvPicPr>
            <a:picLocks noChangeAspect="1"/>
          </p:cNvPicPr>
          <p:nvPr/>
        </p:nvPicPr>
        <p:blipFill>
          <a:blip r:embed="rId3"/>
          <a:stretch>
            <a:fillRect/>
          </a:stretch>
        </p:blipFill>
        <p:spPr>
          <a:xfrm>
            <a:off x="1814265" y="609462"/>
            <a:ext cx="6686441" cy="6248538"/>
          </a:xfrm>
          <a:prstGeom prst="rect">
            <a:avLst/>
          </a:prstGeom>
        </p:spPr>
      </p:pic>
      <p:sp>
        <p:nvSpPr>
          <p:cNvPr id="4" name="Title 1">
            <a:extLst>
              <a:ext uri="{FF2B5EF4-FFF2-40B4-BE49-F238E27FC236}">
                <a16:creationId xmlns:a16="http://schemas.microsoft.com/office/drawing/2014/main" id="{DFA19A13-7375-440F-A2FB-DB1B45282BB4}"/>
              </a:ext>
            </a:extLst>
          </p:cNvPr>
          <p:cNvSpPr txBox="1">
            <a:spLocks noChangeArrowheads="1"/>
          </p:cNvSpPr>
          <p:nvPr/>
        </p:nvSpPr>
        <p:spPr>
          <a:xfrm>
            <a:off x="8743227" y="616409"/>
            <a:ext cx="2181278"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altLang="en-US" sz="5400" dirty="0" err="1"/>
              <a:t>Veebis</a:t>
            </a:r>
            <a:endParaRPr lang="en-GB" altLang="en-US" sz="5400" dirty="0"/>
          </a:p>
        </p:txBody>
      </p:sp>
      <p:sp>
        <p:nvSpPr>
          <p:cNvPr id="5" name="Rectangle 4">
            <a:extLst>
              <a:ext uri="{FF2B5EF4-FFF2-40B4-BE49-F238E27FC236}">
                <a16:creationId xmlns:a16="http://schemas.microsoft.com/office/drawing/2014/main" id="{B7E6DD96-D8E2-4449-A261-A77C3D22A30F}"/>
              </a:ext>
            </a:extLst>
          </p:cNvPr>
          <p:cNvSpPr/>
          <p:nvPr/>
        </p:nvSpPr>
        <p:spPr>
          <a:xfrm>
            <a:off x="9597900" y="6056925"/>
            <a:ext cx="2167645" cy="369332"/>
          </a:xfrm>
          <a:prstGeom prst="rect">
            <a:avLst/>
          </a:prstGeom>
        </p:spPr>
        <p:txBody>
          <a:bodyPr wrap="none">
            <a:spAutoFit/>
          </a:bodyPr>
          <a:lstStyle/>
          <a:p>
            <a:r>
              <a:rPr lang="et-EE" dirty="0"/>
              <a:t>(</a:t>
            </a:r>
            <a:r>
              <a:rPr lang="en-GB" dirty="0"/>
              <a:t>Bridges</a:t>
            </a:r>
            <a:r>
              <a:rPr lang="et-EE" dirty="0"/>
              <a:t> et </a:t>
            </a:r>
            <a:r>
              <a:rPr lang="et-EE" dirty="0" err="1"/>
              <a:t>al</a:t>
            </a:r>
            <a:r>
              <a:rPr lang="et-EE" dirty="0"/>
              <a:t>.</a:t>
            </a:r>
            <a:r>
              <a:rPr lang="en-GB" dirty="0"/>
              <a:t>, 2020) </a:t>
            </a:r>
          </a:p>
        </p:txBody>
      </p:sp>
    </p:spTree>
    <p:extLst>
      <p:ext uri="{BB962C8B-B14F-4D97-AF65-F5344CB8AC3E}">
        <p14:creationId xmlns:p14="http://schemas.microsoft.com/office/powerpoint/2010/main" val="34877774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7342E050-0C5B-4649-B69E-1098CBE03963}"/>
              </a:ext>
            </a:extLst>
          </p:cNvPr>
          <p:cNvSpPr txBox="1">
            <a:spLocks noChangeArrowheads="1"/>
          </p:cNvSpPr>
          <p:nvPr/>
        </p:nvSpPr>
        <p:spPr>
          <a:xfrm>
            <a:off x="838199" y="1925671"/>
            <a:ext cx="10782300" cy="4223321"/>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t-EE" altLang="en-US" dirty="0">
                <a:latin typeface="+mj-lt"/>
                <a:cs typeface="Arial" panose="020B0604020202020204" pitchFamily="34" charset="0"/>
              </a:rPr>
              <a:t>Veebikatsetes on õnnestunud </a:t>
            </a:r>
            <a:r>
              <a:rPr lang="et-EE" altLang="en-US" dirty="0" err="1">
                <a:latin typeface="+mj-lt"/>
                <a:cs typeface="Arial" panose="020B0604020202020204" pitchFamily="34" charset="0"/>
              </a:rPr>
              <a:t>replikeerida</a:t>
            </a:r>
            <a:r>
              <a:rPr lang="et-EE" altLang="en-US" dirty="0">
                <a:latin typeface="+mj-lt"/>
                <a:cs typeface="Arial" panose="020B0604020202020204" pitchFamily="34" charset="0"/>
              </a:rPr>
              <a:t> paljusid klassikalisi psühholoogilisi eksperimente (sh </a:t>
            </a:r>
            <a:r>
              <a:rPr lang="et-EE" altLang="en-US" dirty="0" err="1">
                <a:latin typeface="+mj-lt"/>
                <a:cs typeface="Arial" panose="020B0604020202020204" pitchFamily="34" charset="0"/>
              </a:rPr>
              <a:t>Stroop</a:t>
            </a:r>
            <a:r>
              <a:rPr lang="et-EE" altLang="en-US" dirty="0">
                <a:latin typeface="+mj-lt"/>
                <a:cs typeface="Arial" panose="020B0604020202020204" pitchFamily="34" charset="0"/>
              </a:rPr>
              <a:t>, </a:t>
            </a:r>
            <a:r>
              <a:rPr lang="et-EE" altLang="en-US" dirty="0" err="1">
                <a:latin typeface="+mj-lt"/>
                <a:cs typeface="Arial" panose="020B0604020202020204" pitchFamily="34" charset="0"/>
              </a:rPr>
              <a:t>flanker</a:t>
            </a:r>
            <a:r>
              <a:rPr lang="et-EE" altLang="en-US" dirty="0">
                <a:latin typeface="+mj-lt"/>
                <a:cs typeface="Arial" panose="020B0604020202020204" pitchFamily="34" charset="0"/>
              </a:rPr>
              <a:t>) (</a:t>
            </a:r>
            <a:r>
              <a:rPr lang="et-EE" altLang="en-US" dirty="0" err="1">
                <a:latin typeface="+mj-lt"/>
                <a:cs typeface="Arial" panose="020B0604020202020204" pitchFamily="34" charset="0"/>
              </a:rPr>
              <a:t>Crump</a:t>
            </a:r>
            <a:r>
              <a:rPr lang="et-EE" altLang="en-US" dirty="0">
                <a:latin typeface="+mj-lt"/>
                <a:cs typeface="Arial" panose="020B0604020202020204" pitchFamily="34" charset="0"/>
              </a:rPr>
              <a:t> et </a:t>
            </a:r>
            <a:r>
              <a:rPr lang="et-EE" altLang="en-US" dirty="0" err="1">
                <a:latin typeface="+mj-lt"/>
                <a:cs typeface="Arial" panose="020B0604020202020204" pitchFamily="34" charset="0"/>
              </a:rPr>
              <a:t>al</a:t>
            </a:r>
            <a:r>
              <a:rPr lang="et-EE" altLang="en-US" dirty="0">
                <a:latin typeface="+mj-lt"/>
                <a:cs typeface="Arial" panose="020B0604020202020204" pitchFamily="34" charset="0"/>
              </a:rPr>
              <a:t>., 2013; </a:t>
            </a:r>
            <a:r>
              <a:rPr lang="et-EE" altLang="en-US" dirty="0" err="1">
                <a:latin typeface="+mj-lt"/>
                <a:cs typeface="Arial" panose="020B0604020202020204" pitchFamily="34" charset="0"/>
              </a:rPr>
              <a:t>Semmelmann</a:t>
            </a:r>
            <a:r>
              <a:rPr lang="et-EE" altLang="en-US" dirty="0">
                <a:latin typeface="+mj-lt"/>
                <a:cs typeface="Arial" panose="020B0604020202020204" pitchFamily="34" charset="0"/>
              </a:rPr>
              <a:t>, &amp; </a:t>
            </a:r>
            <a:r>
              <a:rPr lang="et-EE" altLang="en-US" dirty="0" err="1">
                <a:latin typeface="+mj-lt"/>
                <a:cs typeface="Arial" panose="020B0604020202020204" pitchFamily="34" charset="0"/>
              </a:rPr>
              <a:t>Weigelt</a:t>
            </a:r>
            <a:r>
              <a:rPr lang="et-EE" altLang="en-US" dirty="0">
                <a:latin typeface="+mj-lt"/>
                <a:cs typeface="Arial" panose="020B0604020202020204" pitchFamily="34" charset="0"/>
              </a:rPr>
              <a:t>, 2017)</a:t>
            </a:r>
          </a:p>
          <a:p>
            <a:pPr marL="0" indent="0">
              <a:buNone/>
            </a:pPr>
            <a:r>
              <a:rPr lang="et-EE" altLang="en-US" dirty="0">
                <a:latin typeface="+mj-lt"/>
                <a:cs typeface="Arial" panose="020B0604020202020204" pitchFamily="34" charset="0"/>
              </a:rPr>
              <a:t>Veebikatsete </a:t>
            </a:r>
            <a:r>
              <a:rPr lang="et-EE" altLang="en-US" dirty="0" err="1">
                <a:latin typeface="+mj-lt"/>
                <a:cs typeface="Arial" panose="020B0604020202020204" pitchFamily="34" charset="0"/>
              </a:rPr>
              <a:t>reliaablus</a:t>
            </a:r>
            <a:r>
              <a:rPr lang="et-EE" altLang="en-US" dirty="0">
                <a:latin typeface="+mj-lt"/>
                <a:cs typeface="Arial" panose="020B0604020202020204" pitchFamily="34" charset="0"/>
              </a:rPr>
              <a:t> on küll madalam, kuid süstemaatilised võrdlused näitavad, et see vahe võib olla arvatust väiksem (</a:t>
            </a:r>
            <a:r>
              <a:rPr lang="et-EE" altLang="en-US" dirty="0" err="1">
                <a:latin typeface="+mj-lt"/>
                <a:cs typeface="Arial" panose="020B0604020202020204" pitchFamily="34" charset="0"/>
              </a:rPr>
              <a:t>Crump</a:t>
            </a:r>
            <a:r>
              <a:rPr lang="et-EE" altLang="en-US" dirty="0">
                <a:latin typeface="+mj-lt"/>
                <a:cs typeface="Arial" panose="020B0604020202020204" pitchFamily="34" charset="0"/>
              </a:rPr>
              <a:t> et </a:t>
            </a:r>
            <a:r>
              <a:rPr lang="et-EE" altLang="en-US" dirty="0" err="1">
                <a:latin typeface="+mj-lt"/>
                <a:cs typeface="Arial" panose="020B0604020202020204" pitchFamily="34" charset="0"/>
              </a:rPr>
              <a:t>al</a:t>
            </a:r>
            <a:r>
              <a:rPr lang="et-EE" altLang="en-US" dirty="0">
                <a:latin typeface="+mj-lt"/>
                <a:cs typeface="Arial" panose="020B0604020202020204" pitchFamily="34" charset="0"/>
              </a:rPr>
              <a:t>., 2013; </a:t>
            </a:r>
            <a:r>
              <a:rPr lang="et-EE" altLang="en-US" dirty="0" err="1">
                <a:latin typeface="+mj-lt"/>
                <a:cs typeface="Arial" panose="020B0604020202020204" pitchFamily="34" charset="0"/>
              </a:rPr>
              <a:t>Bridges</a:t>
            </a:r>
            <a:r>
              <a:rPr lang="et-EE" altLang="en-US" dirty="0">
                <a:latin typeface="+mj-lt"/>
                <a:cs typeface="Arial" panose="020B0604020202020204" pitchFamily="34" charset="0"/>
              </a:rPr>
              <a:t> et </a:t>
            </a:r>
            <a:r>
              <a:rPr lang="et-EE" altLang="en-US" dirty="0" err="1">
                <a:latin typeface="+mj-lt"/>
                <a:cs typeface="Arial" panose="020B0604020202020204" pitchFamily="34" charset="0"/>
              </a:rPr>
              <a:t>al</a:t>
            </a:r>
            <a:r>
              <a:rPr lang="et-EE" altLang="en-US" dirty="0">
                <a:latin typeface="+mj-lt"/>
                <a:cs typeface="Arial" panose="020B0604020202020204" pitchFamily="34" charset="0"/>
              </a:rPr>
              <a:t>., 2020)</a:t>
            </a:r>
          </a:p>
          <a:p>
            <a:pPr marL="0" indent="0">
              <a:buNone/>
            </a:pPr>
            <a:r>
              <a:rPr lang="et-EE" altLang="en-US" dirty="0">
                <a:latin typeface="+mj-lt"/>
                <a:cs typeface="Arial" panose="020B0604020202020204" pitchFamily="34" charset="0"/>
              </a:rPr>
              <a:t>Veebis jooksutavate katsete puhul on vastamisajad keskmiselt 65-105 ms aeglasemad, kuid kui võrdlusi teostada katseisiku siseselt (nö katseisiku sisene disain) nagu enamike katsete puhul tavaks, siis see ei ole suur probleem. Usaldada ei tohiks aga erinevate katsegruppide absoluutseid reaktsiooniaegade võrdlusi (</a:t>
            </a:r>
            <a:r>
              <a:rPr lang="et-EE" altLang="en-US" dirty="0" err="1">
                <a:latin typeface="+mj-lt"/>
                <a:cs typeface="Arial" panose="020B0604020202020204" pitchFamily="34" charset="0"/>
              </a:rPr>
              <a:t>Crump</a:t>
            </a:r>
            <a:r>
              <a:rPr lang="et-EE" altLang="en-US" dirty="0">
                <a:latin typeface="+mj-lt"/>
                <a:cs typeface="Arial" panose="020B0604020202020204" pitchFamily="34" charset="0"/>
              </a:rPr>
              <a:t> et </a:t>
            </a:r>
            <a:r>
              <a:rPr lang="et-EE" altLang="en-US" dirty="0" err="1">
                <a:latin typeface="+mj-lt"/>
                <a:cs typeface="Arial" panose="020B0604020202020204" pitchFamily="34" charset="0"/>
              </a:rPr>
              <a:t>al</a:t>
            </a:r>
            <a:r>
              <a:rPr lang="et-EE" altLang="en-US" dirty="0">
                <a:latin typeface="+mj-lt"/>
                <a:cs typeface="Arial" panose="020B0604020202020204" pitchFamily="34" charset="0"/>
              </a:rPr>
              <a:t>., 2013)</a:t>
            </a:r>
          </a:p>
          <a:p>
            <a:pPr marL="0" indent="0">
              <a:buNone/>
            </a:pPr>
            <a:endParaRPr lang="et-EE" altLang="en-US" dirty="0">
              <a:latin typeface="+mj-lt"/>
              <a:cs typeface="Arial" panose="020B0604020202020204" pitchFamily="34" charset="0"/>
            </a:endParaRPr>
          </a:p>
          <a:p>
            <a:pPr marL="0" indent="0">
              <a:buFont typeface="Arial" panose="020B0604020202020204" pitchFamily="34" charset="0"/>
              <a:buNone/>
            </a:pPr>
            <a:endParaRPr lang="et-EE" altLang="en-US" dirty="0">
              <a:latin typeface="+mj-lt"/>
              <a:cs typeface="Arial" panose="020B0604020202020204" pitchFamily="34" charset="0"/>
            </a:endParaRPr>
          </a:p>
        </p:txBody>
      </p:sp>
      <p:sp>
        <p:nvSpPr>
          <p:cNvPr id="3" name="Title 1">
            <a:extLst>
              <a:ext uri="{FF2B5EF4-FFF2-40B4-BE49-F238E27FC236}">
                <a16:creationId xmlns:a16="http://schemas.microsoft.com/office/drawing/2014/main" id="{6BDDDEBA-EE41-4CF8-9F72-6026F60B7AD8}"/>
              </a:ext>
            </a:extLst>
          </p:cNvPr>
          <p:cNvSpPr txBox="1">
            <a:spLocks noChangeArrowheads="1"/>
          </p:cNvSpPr>
          <p:nvPr/>
        </p:nvSpPr>
        <p:spPr>
          <a:xfrm>
            <a:off x="838201" y="70900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t-EE" altLang="en-US" sz="5400" dirty="0"/>
              <a:t>Ajastustäpsus</a:t>
            </a:r>
            <a:endParaRPr lang="en-GB" altLang="en-US" sz="5400" dirty="0"/>
          </a:p>
        </p:txBody>
      </p:sp>
    </p:spTree>
    <p:extLst>
      <p:ext uri="{BB962C8B-B14F-4D97-AF65-F5344CB8AC3E}">
        <p14:creationId xmlns:p14="http://schemas.microsoft.com/office/powerpoint/2010/main" val="14276920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7342E050-0C5B-4649-B69E-1098CBE03963}"/>
              </a:ext>
            </a:extLst>
          </p:cNvPr>
          <p:cNvSpPr txBox="1">
            <a:spLocks noChangeArrowheads="1"/>
          </p:cNvSpPr>
          <p:nvPr/>
        </p:nvSpPr>
        <p:spPr>
          <a:xfrm>
            <a:off x="838199" y="1925671"/>
            <a:ext cx="10782300" cy="4223321"/>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t-EE" dirty="0" err="1">
                <a:latin typeface="+mj-lt"/>
              </a:rPr>
              <a:t>Audio-visuaalse</a:t>
            </a:r>
            <a:r>
              <a:rPr lang="et-EE" dirty="0">
                <a:latin typeface="+mj-lt"/>
              </a:rPr>
              <a:t> sünkroonsuse parandamiseks on võimalik kasutada adaptiivset </a:t>
            </a:r>
            <a:r>
              <a:rPr lang="et-EE" i="1" dirty="0" err="1">
                <a:latin typeface="+mj-lt"/>
              </a:rPr>
              <a:t>staircase</a:t>
            </a:r>
            <a:r>
              <a:rPr lang="et-EE" dirty="0">
                <a:latin typeface="+mj-lt"/>
              </a:rPr>
              <a:t> ülesannet (vt PsychoPy õpik </a:t>
            </a:r>
            <a:r>
              <a:rPr lang="et-EE" dirty="0" err="1">
                <a:latin typeface="+mj-lt"/>
              </a:rPr>
              <a:t>ptk</a:t>
            </a:r>
            <a:r>
              <a:rPr lang="et-EE" dirty="0">
                <a:latin typeface="+mj-lt"/>
              </a:rPr>
              <a:t> 16), milles küsitakse katseisiku käest, kumb stiimulitest ilmus varem: visuaalne või auditiivne. </a:t>
            </a:r>
          </a:p>
          <a:p>
            <a:pPr marL="0" indent="0">
              <a:buNone/>
            </a:pPr>
            <a:r>
              <a:rPr lang="et-EE" dirty="0">
                <a:latin typeface="+mj-lt"/>
              </a:rPr>
              <a:t>Oletame, et katseisiku helikaart tekitab helide esitamisel (võrrelduna visuaalsete stiimulite esitamisega) keskeltläbi 60 ms viivituse. Kui esitame kaht stiimulit koos, siis tulenevalt viivitusest raporteerib katseisik, et visuaalne stiimul esitati varem. Järgmisel seerial esitab programm visuaalse stiimuli pisut hiljem ja katset jätkatakse seni kuni katseisik vastab juhuslikult. </a:t>
            </a:r>
          </a:p>
          <a:p>
            <a:pPr marL="0" indent="0">
              <a:buNone/>
            </a:pPr>
            <a:r>
              <a:rPr lang="et-EE" dirty="0">
                <a:latin typeface="+mj-lt"/>
              </a:rPr>
              <a:t>Teises katseosas (nö päris katses) esitatakse visuaalne stiimul 60 ms hiljem, mis tagab kõrgema </a:t>
            </a:r>
            <a:r>
              <a:rPr lang="et-EE" dirty="0" err="1">
                <a:latin typeface="+mj-lt"/>
              </a:rPr>
              <a:t>audio-visuaalse</a:t>
            </a:r>
            <a:r>
              <a:rPr lang="et-EE" dirty="0">
                <a:latin typeface="+mj-lt"/>
              </a:rPr>
              <a:t> sünkroonsuse, kui vaikeparameetritega võimalik oleks olnud.</a:t>
            </a:r>
            <a:endParaRPr lang="en-GB" dirty="0">
              <a:latin typeface="+mj-lt"/>
            </a:endParaRPr>
          </a:p>
        </p:txBody>
      </p:sp>
      <p:sp>
        <p:nvSpPr>
          <p:cNvPr id="3" name="Title 1">
            <a:extLst>
              <a:ext uri="{FF2B5EF4-FFF2-40B4-BE49-F238E27FC236}">
                <a16:creationId xmlns:a16="http://schemas.microsoft.com/office/drawing/2014/main" id="{6BDDDEBA-EE41-4CF8-9F72-6026F60B7AD8}"/>
              </a:ext>
            </a:extLst>
          </p:cNvPr>
          <p:cNvSpPr txBox="1">
            <a:spLocks noChangeArrowheads="1"/>
          </p:cNvSpPr>
          <p:nvPr/>
        </p:nvSpPr>
        <p:spPr>
          <a:xfrm>
            <a:off x="838201" y="70900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t-EE" altLang="en-US" sz="5400" dirty="0"/>
              <a:t>Ajastustäpsus</a:t>
            </a:r>
            <a:endParaRPr lang="en-GB" altLang="en-US" sz="5400" dirty="0"/>
          </a:p>
        </p:txBody>
      </p:sp>
    </p:spTree>
    <p:extLst>
      <p:ext uri="{BB962C8B-B14F-4D97-AF65-F5344CB8AC3E}">
        <p14:creationId xmlns:p14="http://schemas.microsoft.com/office/powerpoint/2010/main" val="36855753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BDDDEBA-EE41-4CF8-9F72-6026F60B7AD8}"/>
              </a:ext>
            </a:extLst>
          </p:cNvPr>
          <p:cNvSpPr txBox="1">
            <a:spLocks noChangeArrowheads="1"/>
          </p:cNvSpPr>
          <p:nvPr/>
        </p:nvSpPr>
        <p:spPr>
          <a:xfrm>
            <a:off x="838201" y="70900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t-EE" altLang="en-US" sz="5400" dirty="0"/>
              <a:t>Stiimulite suurused</a:t>
            </a:r>
            <a:endParaRPr lang="en-GB" altLang="en-US" sz="5400" dirty="0"/>
          </a:p>
        </p:txBody>
      </p:sp>
      <p:pic>
        <p:nvPicPr>
          <p:cNvPr id="4" name="Picture 3">
            <a:extLst>
              <a:ext uri="{FF2B5EF4-FFF2-40B4-BE49-F238E27FC236}">
                <a16:creationId xmlns:a16="http://schemas.microsoft.com/office/drawing/2014/main" id="{B24EE8D8-D92F-4C10-8223-112EFAE0D8B9}"/>
              </a:ext>
            </a:extLst>
          </p:cNvPr>
          <p:cNvPicPr>
            <a:picLocks noChangeAspect="1"/>
          </p:cNvPicPr>
          <p:nvPr/>
        </p:nvPicPr>
        <p:blipFill>
          <a:blip r:embed="rId3"/>
          <a:stretch>
            <a:fillRect/>
          </a:stretch>
        </p:blipFill>
        <p:spPr>
          <a:xfrm>
            <a:off x="968828" y="2328082"/>
            <a:ext cx="10254343" cy="2951691"/>
          </a:xfrm>
          <a:prstGeom prst="rect">
            <a:avLst/>
          </a:prstGeom>
        </p:spPr>
      </p:pic>
    </p:spTree>
    <p:extLst>
      <p:ext uri="{BB962C8B-B14F-4D97-AF65-F5344CB8AC3E}">
        <p14:creationId xmlns:p14="http://schemas.microsoft.com/office/powerpoint/2010/main" val="21142460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a:extLst>
              <a:ext uri="{FF2B5EF4-FFF2-40B4-BE49-F238E27FC236}">
                <a16:creationId xmlns:a16="http://schemas.microsoft.com/office/drawing/2014/main" id="{F714C592-1C96-4FE8-B8C1-020B215B598A}"/>
              </a:ext>
            </a:extLst>
          </p:cNvPr>
          <p:cNvSpPr>
            <a:spLocks noChangeArrowheads="1"/>
          </p:cNvSpPr>
          <p:nvPr/>
        </p:nvSpPr>
        <p:spPr bwMode="auto">
          <a:xfrm>
            <a:off x="986064" y="6182633"/>
            <a:ext cx="21605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t-EE" altLang="en-US" sz="1800">
                <a:latin typeface="Arial" panose="020B0604020202020204" pitchFamily="34" charset="0"/>
                <a:cs typeface="Arial" panose="020B0604020202020204" pitchFamily="34" charset="0"/>
              </a:rPr>
              <a:t>(Duchowski, 2007)</a:t>
            </a:r>
            <a:endParaRPr lang="en-GB" altLang="en-US" sz="1800"/>
          </a:p>
        </p:txBody>
      </p:sp>
      <p:sp>
        <p:nvSpPr>
          <p:cNvPr id="4" name="TextBox 3">
            <a:extLst>
              <a:ext uri="{FF2B5EF4-FFF2-40B4-BE49-F238E27FC236}">
                <a16:creationId xmlns:a16="http://schemas.microsoft.com/office/drawing/2014/main" id="{7D235B14-74E1-4F18-89C4-31D1047D444D}"/>
              </a:ext>
            </a:extLst>
          </p:cNvPr>
          <p:cNvSpPr txBox="1"/>
          <p:nvPr/>
        </p:nvSpPr>
        <p:spPr>
          <a:xfrm>
            <a:off x="5949423" y="1367187"/>
            <a:ext cx="5772727" cy="3108543"/>
          </a:xfrm>
          <a:prstGeom prst="rect">
            <a:avLst/>
          </a:prstGeom>
          <a:noFill/>
        </p:spPr>
        <p:txBody>
          <a:bodyPr wrap="square" rtlCol="0">
            <a:spAutoFit/>
          </a:bodyPr>
          <a:lstStyle/>
          <a:p>
            <a:r>
              <a:rPr lang="et-EE" sz="2800" dirty="0">
                <a:latin typeface="+mj-lt"/>
              </a:rPr>
              <a:t>Pimetähni keskkoht asub nägemisvälja keskkohast horisontaalselt umbes 15</a:t>
            </a:r>
            <a:r>
              <a:rPr lang="et-EE" sz="2800" dirty="0">
                <a:latin typeface="+mj-lt"/>
                <a:cs typeface="Calibri" panose="020F0502020204030204" pitchFamily="34" charset="0"/>
              </a:rPr>
              <a:t>°</a:t>
            </a:r>
            <a:r>
              <a:rPr lang="et-EE" sz="2800" dirty="0">
                <a:latin typeface="+mj-lt"/>
              </a:rPr>
              <a:t> kaugusel</a:t>
            </a:r>
          </a:p>
          <a:p>
            <a:endParaRPr lang="et-EE" sz="2800" dirty="0">
              <a:latin typeface="+mj-lt"/>
            </a:endParaRPr>
          </a:p>
          <a:p>
            <a:r>
              <a:rPr lang="et-EE" sz="2800" dirty="0">
                <a:latin typeface="+mj-lt"/>
              </a:rPr>
              <a:t>Esialgsetele hinnangutel annab selline lähenemine katseisiku kauguse keskeltläbi umbes 2.36 cm täpsusega</a:t>
            </a:r>
          </a:p>
        </p:txBody>
      </p:sp>
      <p:pic>
        <p:nvPicPr>
          <p:cNvPr id="5" name="Picture 4">
            <a:extLst>
              <a:ext uri="{FF2B5EF4-FFF2-40B4-BE49-F238E27FC236}">
                <a16:creationId xmlns:a16="http://schemas.microsoft.com/office/drawing/2014/main" id="{E08F2CE0-EB6C-4454-9C04-982BDECBB6A2}"/>
              </a:ext>
            </a:extLst>
          </p:cNvPr>
          <p:cNvPicPr>
            <a:picLocks noChangeAspect="1"/>
          </p:cNvPicPr>
          <p:nvPr/>
        </p:nvPicPr>
        <p:blipFill rotWithShape="1">
          <a:blip r:embed="rId3"/>
          <a:srcRect l="51545" t="22270" r="2247" b="23421"/>
          <a:stretch/>
        </p:blipFill>
        <p:spPr>
          <a:xfrm>
            <a:off x="6360331" y="4653330"/>
            <a:ext cx="4950909" cy="1674966"/>
          </a:xfrm>
          <a:prstGeom prst="rect">
            <a:avLst/>
          </a:prstGeom>
        </p:spPr>
      </p:pic>
      <p:pic>
        <p:nvPicPr>
          <p:cNvPr id="14" name="Picture 4">
            <a:extLst>
              <a:ext uri="{FF2B5EF4-FFF2-40B4-BE49-F238E27FC236}">
                <a16:creationId xmlns:a16="http://schemas.microsoft.com/office/drawing/2014/main" id="{78034997-920E-4501-9B51-DF8D1C4898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46" t="-870" b="8054"/>
          <a:stretch/>
        </p:blipFill>
        <p:spPr bwMode="auto">
          <a:xfrm>
            <a:off x="187627" y="1367187"/>
            <a:ext cx="5560450" cy="440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58819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7342E050-0C5B-4649-B69E-1098CBE03963}"/>
              </a:ext>
            </a:extLst>
          </p:cNvPr>
          <p:cNvSpPr txBox="1">
            <a:spLocks noChangeArrowheads="1"/>
          </p:cNvSpPr>
          <p:nvPr/>
        </p:nvSpPr>
        <p:spPr>
          <a:xfrm>
            <a:off x="1307938" y="1886761"/>
            <a:ext cx="10709891" cy="461201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t-EE" altLang="en-US" dirty="0">
                <a:latin typeface="+mj-lt"/>
                <a:cs typeface="Arial" panose="020B0604020202020204" pitchFamily="34" charset="0"/>
              </a:rPr>
              <a:t>Muuda katse lühemaks</a:t>
            </a:r>
          </a:p>
          <a:p>
            <a:pPr marL="0" indent="0">
              <a:buFont typeface="Arial" panose="020B0604020202020204" pitchFamily="34" charset="0"/>
              <a:buNone/>
            </a:pPr>
            <a:r>
              <a:rPr lang="et-EE" altLang="en-US" dirty="0">
                <a:latin typeface="+mj-lt"/>
                <a:cs typeface="Arial" panose="020B0604020202020204" pitchFamily="34" charset="0"/>
              </a:rPr>
              <a:t>Tasusta katseisikuid katses osalemise eest</a:t>
            </a:r>
          </a:p>
          <a:p>
            <a:pPr marL="0" indent="0">
              <a:buFont typeface="Arial" panose="020B0604020202020204" pitchFamily="34" charset="0"/>
              <a:buNone/>
            </a:pPr>
            <a:r>
              <a:rPr lang="et-EE" altLang="en-US" dirty="0">
                <a:latin typeface="+mj-lt"/>
                <a:cs typeface="Arial" panose="020B0604020202020204" pitchFamily="34" charset="0"/>
              </a:rPr>
              <a:t>Muuda katsed katseisikule huvitavamaks (nt tagasiside andmise kaudu)</a:t>
            </a:r>
          </a:p>
          <a:p>
            <a:pPr marL="0" indent="0">
              <a:buNone/>
            </a:pPr>
            <a:r>
              <a:rPr lang="et-EE" altLang="en-US" dirty="0">
                <a:latin typeface="+mj-lt"/>
                <a:cs typeface="Arial" panose="020B0604020202020204" pitchFamily="34" charset="0"/>
              </a:rPr>
              <a:t>Mõtle katseinstruktsioonid hästi läbi, et need oleksid lihtsalt jälgitavad ka neile, kes pole varem käitumuslikus katses osalenud (treeningseeriad, lühikesed instruktsioonid, instruktsioonist arusaamise kontrollid)</a:t>
            </a:r>
          </a:p>
          <a:p>
            <a:pPr marL="0" indent="0">
              <a:buFont typeface="Arial" panose="020B0604020202020204" pitchFamily="34" charset="0"/>
              <a:buNone/>
            </a:pPr>
            <a:r>
              <a:rPr lang="et-EE" altLang="en-US" dirty="0">
                <a:latin typeface="+mj-lt"/>
                <a:cs typeface="Arial" panose="020B0604020202020204" pitchFamily="34" charset="0"/>
              </a:rPr>
              <a:t>Mõtle eelnevalt välja, mille alusel jätta välja katseisikud, kes ülesande juhiseid ei täitnud: kalastusseeriad, vastamistäpsus</a:t>
            </a:r>
          </a:p>
          <a:p>
            <a:pPr marL="0" indent="0">
              <a:buFont typeface="Arial" panose="020B0604020202020204" pitchFamily="34" charset="0"/>
              <a:buNone/>
            </a:pPr>
            <a:endParaRPr lang="et-EE" altLang="en-US" dirty="0">
              <a:latin typeface="+mj-lt"/>
              <a:cs typeface="Arial" panose="020B0604020202020204" pitchFamily="34" charset="0"/>
            </a:endParaRPr>
          </a:p>
        </p:txBody>
      </p:sp>
      <p:sp>
        <p:nvSpPr>
          <p:cNvPr id="4" name="Title 1">
            <a:extLst>
              <a:ext uri="{FF2B5EF4-FFF2-40B4-BE49-F238E27FC236}">
                <a16:creationId xmlns:a16="http://schemas.microsoft.com/office/drawing/2014/main" id="{A304B9D4-25D9-4D20-BE6D-61BA4C93789B}"/>
              </a:ext>
            </a:extLst>
          </p:cNvPr>
          <p:cNvSpPr txBox="1">
            <a:spLocks noChangeArrowheads="1"/>
          </p:cNvSpPr>
          <p:nvPr/>
        </p:nvSpPr>
        <p:spPr>
          <a:xfrm>
            <a:off x="1307939" y="709007"/>
            <a:ext cx="9779162"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t-EE" altLang="en-US" sz="5400" dirty="0"/>
              <a:t>Kuidas andmete kvaliteeti tõsta?</a:t>
            </a:r>
            <a:endParaRPr lang="en-GB" altLang="en-US" sz="5400" dirty="0"/>
          </a:p>
        </p:txBody>
      </p:sp>
    </p:spTree>
    <p:extLst>
      <p:ext uri="{BB962C8B-B14F-4D97-AF65-F5344CB8AC3E}">
        <p14:creationId xmlns:p14="http://schemas.microsoft.com/office/powerpoint/2010/main" val="16138647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7342E050-0C5B-4649-B69E-1098CBE03963}"/>
              </a:ext>
            </a:extLst>
          </p:cNvPr>
          <p:cNvSpPr txBox="1">
            <a:spLocks noChangeArrowheads="1"/>
          </p:cNvSpPr>
          <p:nvPr/>
        </p:nvSpPr>
        <p:spPr>
          <a:xfrm>
            <a:off x="1307938" y="1886761"/>
            <a:ext cx="10709891" cy="461201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t-EE" altLang="en-US" dirty="0">
                <a:latin typeface="+mj-lt"/>
                <a:cs typeface="Arial" panose="020B0604020202020204" pitchFamily="34" charset="0"/>
              </a:rPr>
              <a:t>Kasuta kalibreerimisrutiine, mis võimaldaksid stiimulite suuruste võimalikult täpset esitamist (eriti tajukatsetes!)</a:t>
            </a:r>
          </a:p>
          <a:p>
            <a:pPr marL="0" indent="0">
              <a:buFont typeface="Arial" panose="020B0604020202020204" pitchFamily="34" charset="0"/>
              <a:buNone/>
            </a:pPr>
            <a:endParaRPr lang="et-EE" altLang="en-US" dirty="0">
              <a:latin typeface="+mj-lt"/>
              <a:cs typeface="Arial" panose="020B0604020202020204" pitchFamily="34" charset="0"/>
            </a:endParaRPr>
          </a:p>
          <a:p>
            <a:pPr marL="0" indent="0">
              <a:buFont typeface="Arial" panose="020B0604020202020204" pitchFamily="34" charset="0"/>
              <a:buNone/>
            </a:pPr>
            <a:r>
              <a:rPr lang="et-EE" altLang="en-US" dirty="0">
                <a:latin typeface="+mj-lt"/>
                <a:cs typeface="Arial" panose="020B0604020202020204" pitchFamily="34" charset="0"/>
              </a:rPr>
              <a:t>Kui tegu on väga suure valimi peal tehtava katsega (nt </a:t>
            </a:r>
            <a:r>
              <a:rPr lang="et-EE" altLang="en-US" dirty="0" err="1">
                <a:latin typeface="+mj-lt"/>
                <a:cs typeface="Arial" panose="020B0604020202020204" pitchFamily="34" charset="0"/>
              </a:rPr>
              <a:t>Prolific</a:t>
            </a:r>
            <a:r>
              <a:rPr lang="et-EE" altLang="en-US" dirty="0">
                <a:latin typeface="+mj-lt"/>
                <a:cs typeface="Arial" panose="020B0604020202020204" pitchFamily="34" charset="0"/>
              </a:rPr>
              <a:t> platvormil), siis kasvata katseisikute arvu järk-järgult, sest selles keskkonnas võib soovitud katseisikute arv väga kiiresti täis tulla (nt 100 katseisikut 15 minutiga). Kui peaks probleeme ilmnema (nt katse mõne tarkvarakombinatsiooniga ei tööta), siis on teil võimalik kiiresti reageerida ja viga parandada või lisada katse juurde vastav info</a:t>
            </a:r>
          </a:p>
        </p:txBody>
      </p:sp>
      <p:sp>
        <p:nvSpPr>
          <p:cNvPr id="4" name="Title 1">
            <a:extLst>
              <a:ext uri="{FF2B5EF4-FFF2-40B4-BE49-F238E27FC236}">
                <a16:creationId xmlns:a16="http://schemas.microsoft.com/office/drawing/2014/main" id="{A304B9D4-25D9-4D20-BE6D-61BA4C93789B}"/>
              </a:ext>
            </a:extLst>
          </p:cNvPr>
          <p:cNvSpPr txBox="1">
            <a:spLocks noChangeArrowheads="1"/>
          </p:cNvSpPr>
          <p:nvPr/>
        </p:nvSpPr>
        <p:spPr>
          <a:xfrm>
            <a:off x="1307939" y="709007"/>
            <a:ext cx="9779162"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t-EE" altLang="en-US" sz="5400" dirty="0"/>
              <a:t>Kuidas andmete kvaliteeti tõsta?</a:t>
            </a:r>
            <a:endParaRPr lang="en-GB" altLang="en-US" sz="5400" dirty="0"/>
          </a:p>
        </p:txBody>
      </p:sp>
    </p:spTree>
    <p:extLst>
      <p:ext uri="{BB962C8B-B14F-4D97-AF65-F5344CB8AC3E}">
        <p14:creationId xmlns:p14="http://schemas.microsoft.com/office/powerpoint/2010/main" val="36449015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979427-CF76-4D36-A371-77CAF11A997E}"/>
              </a:ext>
            </a:extLst>
          </p:cNvPr>
          <p:cNvPicPr>
            <a:picLocks noChangeAspect="1"/>
          </p:cNvPicPr>
          <p:nvPr/>
        </p:nvPicPr>
        <p:blipFill>
          <a:blip r:embed="rId2"/>
          <a:stretch>
            <a:fillRect/>
          </a:stretch>
        </p:blipFill>
        <p:spPr>
          <a:xfrm>
            <a:off x="1301540" y="1643974"/>
            <a:ext cx="6568136" cy="4138615"/>
          </a:xfrm>
          <a:prstGeom prst="rect">
            <a:avLst/>
          </a:prstGeom>
        </p:spPr>
      </p:pic>
      <p:sp>
        <p:nvSpPr>
          <p:cNvPr id="4" name="Title 1">
            <a:extLst>
              <a:ext uri="{FF2B5EF4-FFF2-40B4-BE49-F238E27FC236}">
                <a16:creationId xmlns:a16="http://schemas.microsoft.com/office/drawing/2014/main" id="{A7ACEA5B-8E05-415D-A447-0B8C1AA91452}"/>
              </a:ext>
            </a:extLst>
          </p:cNvPr>
          <p:cNvSpPr txBox="1">
            <a:spLocks noChangeArrowheads="1"/>
          </p:cNvSpPr>
          <p:nvPr/>
        </p:nvSpPr>
        <p:spPr>
          <a:xfrm>
            <a:off x="8204850" y="2489169"/>
            <a:ext cx="3546163" cy="261785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t-EE" altLang="en-US" sz="5400" dirty="0"/>
              <a:t>Piloteerida! Piloteerida! Piloteerida!</a:t>
            </a:r>
            <a:endParaRPr lang="en-GB" altLang="en-US" sz="5400" dirty="0"/>
          </a:p>
        </p:txBody>
      </p:sp>
      <p:sp>
        <p:nvSpPr>
          <p:cNvPr id="5" name="Title 1">
            <a:extLst>
              <a:ext uri="{FF2B5EF4-FFF2-40B4-BE49-F238E27FC236}">
                <a16:creationId xmlns:a16="http://schemas.microsoft.com/office/drawing/2014/main" id="{1C595B0E-CCE3-40B3-949C-961E7ABD03E0}"/>
              </a:ext>
            </a:extLst>
          </p:cNvPr>
          <p:cNvSpPr txBox="1">
            <a:spLocks noChangeArrowheads="1"/>
          </p:cNvSpPr>
          <p:nvPr/>
        </p:nvSpPr>
        <p:spPr>
          <a:xfrm>
            <a:off x="1307939" y="709007"/>
            <a:ext cx="9779162"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t-EE" altLang="en-US" sz="5400" dirty="0"/>
              <a:t>Ja muidugi…</a:t>
            </a:r>
            <a:endParaRPr lang="en-GB" altLang="en-US" sz="5400" dirty="0"/>
          </a:p>
        </p:txBody>
      </p:sp>
    </p:spTree>
    <p:extLst>
      <p:ext uri="{BB962C8B-B14F-4D97-AF65-F5344CB8AC3E}">
        <p14:creationId xmlns:p14="http://schemas.microsoft.com/office/powerpoint/2010/main" val="20690529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7342E050-0C5B-4649-B69E-1098CBE03963}"/>
              </a:ext>
            </a:extLst>
          </p:cNvPr>
          <p:cNvSpPr txBox="1">
            <a:spLocks noChangeArrowheads="1"/>
          </p:cNvSpPr>
          <p:nvPr/>
        </p:nvSpPr>
        <p:spPr>
          <a:xfrm>
            <a:off x="1307939" y="1785256"/>
            <a:ext cx="10624458" cy="345077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t-EE" altLang="en-US" dirty="0">
                <a:latin typeface="+mj-lt"/>
                <a:cs typeface="Arial" panose="020B0604020202020204" pitchFamily="34" charset="0"/>
              </a:rPr>
              <a:t>100 </a:t>
            </a:r>
            <a:r>
              <a:rPr lang="et-EE" altLang="en-US" dirty="0" err="1">
                <a:latin typeface="+mj-lt"/>
                <a:cs typeface="Arial" panose="020B0604020202020204" pitchFamily="34" charset="0"/>
              </a:rPr>
              <a:t>MTurki</a:t>
            </a:r>
            <a:r>
              <a:rPr lang="et-EE" altLang="en-US" dirty="0">
                <a:latin typeface="+mj-lt"/>
                <a:cs typeface="Arial" panose="020B0604020202020204" pitchFamily="34" charset="0"/>
              </a:rPr>
              <a:t> töötajat kirjutasid otsingusse enda </a:t>
            </a:r>
            <a:r>
              <a:rPr lang="et-EE" altLang="en-US" dirty="0" err="1">
                <a:latin typeface="+mj-lt"/>
                <a:cs typeface="Arial" panose="020B0604020202020204" pitchFamily="34" charset="0"/>
              </a:rPr>
              <a:t>Mturki</a:t>
            </a:r>
            <a:r>
              <a:rPr lang="et-EE" altLang="en-US" dirty="0">
                <a:latin typeface="+mj-lt"/>
                <a:cs typeface="Arial" panose="020B0604020202020204" pitchFamily="34" charset="0"/>
              </a:rPr>
              <a:t> ID</a:t>
            </a:r>
          </a:p>
          <a:p>
            <a:pPr marL="0" indent="0">
              <a:buNone/>
            </a:pPr>
            <a:r>
              <a:rPr lang="et-EE" altLang="en-US" dirty="0">
                <a:latin typeface="+mj-lt"/>
                <a:cs typeface="Arial" panose="020B0604020202020204" pitchFamily="34" charset="0"/>
              </a:rPr>
              <a:t>	47 leidsid veebist toorandmeid</a:t>
            </a:r>
          </a:p>
          <a:p>
            <a:pPr marL="0" indent="0">
              <a:buNone/>
            </a:pPr>
            <a:r>
              <a:rPr lang="et-EE" altLang="en-US" dirty="0">
                <a:latin typeface="+mj-lt"/>
                <a:cs typeface="Arial" panose="020B0604020202020204" pitchFamily="34" charset="0"/>
              </a:rPr>
              <a:t>	5 avastasid andmete juurest enda nime või IP aadressi</a:t>
            </a:r>
          </a:p>
          <a:p>
            <a:pPr marL="0" indent="0">
              <a:buNone/>
            </a:pPr>
            <a:r>
              <a:rPr lang="et-EE" altLang="en-US" dirty="0">
                <a:latin typeface="+mj-lt"/>
                <a:cs typeface="Arial" panose="020B0604020202020204" pitchFamily="34" charset="0"/>
              </a:rPr>
              <a:t>	Leiti, et </a:t>
            </a:r>
            <a:r>
              <a:rPr lang="et-EE" altLang="en-US" dirty="0" err="1">
                <a:latin typeface="+mj-lt"/>
                <a:cs typeface="Arial" panose="020B0604020202020204" pitchFamily="34" charset="0"/>
              </a:rPr>
              <a:t>MTurki</a:t>
            </a:r>
            <a:r>
              <a:rPr lang="et-EE" altLang="en-US" dirty="0">
                <a:latin typeface="+mj-lt"/>
                <a:cs typeface="Arial" panose="020B0604020202020204" pitchFamily="34" charset="0"/>
              </a:rPr>
              <a:t> ID ja </a:t>
            </a:r>
            <a:r>
              <a:rPr lang="et-EE" altLang="en-US" dirty="0" err="1">
                <a:latin typeface="+mj-lt"/>
                <a:cs typeface="Arial" panose="020B0604020202020204" pitchFamily="34" charset="0"/>
              </a:rPr>
              <a:t>Amazoni</a:t>
            </a:r>
            <a:r>
              <a:rPr lang="et-EE" altLang="en-US" dirty="0">
                <a:latin typeface="+mj-lt"/>
                <a:cs typeface="Arial" panose="020B0604020202020204" pitchFamily="34" charset="0"/>
              </a:rPr>
              <a:t> kasutaja ID olid üks ja seesama</a:t>
            </a:r>
          </a:p>
          <a:p>
            <a:pPr marL="0" indent="0">
              <a:buNone/>
            </a:pPr>
            <a:endParaRPr lang="et-EE" altLang="en-US" dirty="0">
              <a:latin typeface="+mj-lt"/>
              <a:cs typeface="Arial" panose="020B0604020202020204" pitchFamily="34" charset="0"/>
            </a:endParaRPr>
          </a:p>
          <a:p>
            <a:pPr marL="0" indent="0">
              <a:buNone/>
            </a:pPr>
            <a:r>
              <a:rPr lang="et-EE" altLang="en-US" dirty="0">
                <a:latin typeface="+mj-lt"/>
                <a:cs typeface="Arial" panose="020B0604020202020204" pitchFamily="34" charset="0"/>
              </a:rPr>
              <a:t>Kui vähegi võimalik, siis koguda andmeid isikustamata kujul</a:t>
            </a:r>
          </a:p>
        </p:txBody>
      </p:sp>
      <p:sp>
        <p:nvSpPr>
          <p:cNvPr id="4" name="Title 1">
            <a:extLst>
              <a:ext uri="{FF2B5EF4-FFF2-40B4-BE49-F238E27FC236}">
                <a16:creationId xmlns:a16="http://schemas.microsoft.com/office/drawing/2014/main" id="{A304B9D4-25D9-4D20-BE6D-61BA4C93789B}"/>
              </a:ext>
            </a:extLst>
          </p:cNvPr>
          <p:cNvSpPr txBox="1">
            <a:spLocks noChangeArrowheads="1"/>
          </p:cNvSpPr>
          <p:nvPr/>
        </p:nvSpPr>
        <p:spPr>
          <a:xfrm>
            <a:off x="1307939" y="709007"/>
            <a:ext cx="9779162"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t-EE" sz="5400" dirty="0"/>
              <a:t>Eetilisi küsimusi</a:t>
            </a:r>
          </a:p>
        </p:txBody>
      </p:sp>
      <p:sp>
        <p:nvSpPr>
          <p:cNvPr id="3" name="Rectangle 2">
            <a:extLst>
              <a:ext uri="{FF2B5EF4-FFF2-40B4-BE49-F238E27FC236}">
                <a16:creationId xmlns:a16="http://schemas.microsoft.com/office/drawing/2014/main" id="{96EE8329-3295-4521-8BC2-A272E838493B}"/>
              </a:ext>
            </a:extLst>
          </p:cNvPr>
          <p:cNvSpPr/>
          <p:nvPr/>
        </p:nvSpPr>
        <p:spPr>
          <a:xfrm>
            <a:off x="838200" y="5587778"/>
            <a:ext cx="6096000" cy="369332"/>
          </a:xfrm>
          <a:prstGeom prst="rect">
            <a:avLst/>
          </a:prstGeom>
        </p:spPr>
        <p:txBody>
          <a:bodyPr>
            <a:spAutoFit/>
          </a:bodyPr>
          <a:lstStyle/>
          <a:p>
            <a:r>
              <a:rPr lang="et-EE" dirty="0"/>
              <a:t>(</a:t>
            </a:r>
            <a:r>
              <a:rPr lang="en-GB" dirty="0"/>
              <a:t>Woods</a:t>
            </a:r>
            <a:r>
              <a:rPr lang="et-EE" dirty="0"/>
              <a:t> et </a:t>
            </a:r>
            <a:r>
              <a:rPr lang="et-EE" dirty="0" err="1"/>
              <a:t>al</a:t>
            </a:r>
            <a:r>
              <a:rPr lang="et-EE" dirty="0"/>
              <a:t>.</a:t>
            </a:r>
            <a:r>
              <a:rPr lang="en-GB" dirty="0"/>
              <a:t>,</a:t>
            </a:r>
            <a:r>
              <a:rPr lang="et-EE" dirty="0"/>
              <a:t> </a:t>
            </a:r>
            <a:r>
              <a:rPr lang="en-GB"/>
              <a:t>2015)</a:t>
            </a:r>
            <a:endParaRPr lang="en-GB" dirty="0"/>
          </a:p>
        </p:txBody>
      </p:sp>
    </p:spTree>
    <p:extLst>
      <p:ext uri="{BB962C8B-B14F-4D97-AF65-F5344CB8AC3E}">
        <p14:creationId xmlns:p14="http://schemas.microsoft.com/office/powerpoint/2010/main" val="24271224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7342E050-0C5B-4649-B69E-1098CBE03963}"/>
              </a:ext>
            </a:extLst>
          </p:cNvPr>
          <p:cNvSpPr txBox="1">
            <a:spLocks noChangeArrowheads="1"/>
          </p:cNvSpPr>
          <p:nvPr/>
        </p:nvSpPr>
        <p:spPr>
          <a:xfrm>
            <a:off x="1393371" y="3047999"/>
            <a:ext cx="10265229" cy="345077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t-EE" altLang="en-US" dirty="0">
                <a:latin typeface="+mj-lt"/>
                <a:cs typeface="Arial" panose="020B0604020202020204" pitchFamily="34" charset="0"/>
              </a:rPr>
              <a:t>TÜ inimuuringute eetika komitee käib koos iga kuu</a:t>
            </a:r>
          </a:p>
          <a:p>
            <a:pPr marL="0" indent="0">
              <a:buNone/>
            </a:pPr>
            <a:endParaRPr lang="et-EE" altLang="en-US" dirty="0">
              <a:latin typeface="+mj-lt"/>
              <a:cs typeface="Arial" panose="020B0604020202020204" pitchFamily="34" charset="0"/>
            </a:endParaRPr>
          </a:p>
          <a:p>
            <a:pPr marL="0" indent="0">
              <a:buNone/>
            </a:pPr>
            <a:r>
              <a:rPr lang="et-EE" altLang="en-US" dirty="0">
                <a:latin typeface="+mj-lt"/>
                <a:cs typeface="Arial" panose="020B0604020202020204" pitchFamily="34" charset="0"/>
              </a:rPr>
              <a:t>Kooskõlastuse dokumentide (sh kirjaliku nõusoleku) vormistamise kohta loe lähemalt </a:t>
            </a:r>
            <a:r>
              <a:rPr lang="et-EE" altLang="en-US" dirty="0">
                <a:latin typeface="+mj-lt"/>
                <a:cs typeface="Arial" panose="020B0604020202020204" pitchFamily="34" charset="0"/>
                <a:hlinkClick r:id="rId3"/>
              </a:rPr>
              <a:t>Tartu Ülikooli veebilehelt</a:t>
            </a:r>
            <a:endParaRPr lang="et-EE" altLang="en-US" dirty="0">
              <a:latin typeface="+mj-lt"/>
              <a:cs typeface="Arial" panose="020B0604020202020204" pitchFamily="34" charset="0"/>
            </a:endParaRPr>
          </a:p>
        </p:txBody>
      </p:sp>
      <p:sp>
        <p:nvSpPr>
          <p:cNvPr id="4" name="Title 1">
            <a:extLst>
              <a:ext uri="{FF2B5EF4-FFF2-40B4-BE49-F238E27FC236}">
                <a16:creationId xmlns:a16="http://schemas.microsoft.com/office/drawing/2014/main" id="{A304B9D4-25D9-4D20-BE6D-61BA4C93789B}"/>
              </a:ext>
            </a:extLst>
          </p:cNvPr>
          <p:cNvSpPr txBox="1">
            <a:spLocks noChangeArrowheads="1"/>
          </p:cNvSpPr>
          <p:nvPr/>
        </p:nvSpPr>
        <p:spPr>
          <a:xfrm>
            <a:off x="1307939" y="709007"/>
            <a:ext cx="9779162"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t-EE" dirty="0"/>
              <a:t>Akadeemilise teadusliku uurimistöö (sh üliõpilastöö) taotluse esitamine Tartu Ülikooli inimuuringute eetika komiteele</a:t>
            </a:r>
          </a:p>
        </p:txBody>
      </p:sp>
    </p:spTree>
    <p:extLst>
      <p:ext uri="{BB962C8B-B14F-4D97-AF65-F5344CB8AC3E}">
        <p14:creationId xmlns:p14="http://schemas.microsoft.com/office/powerpoint/2010/main" val="39774026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3C5A5C-EE63-4A2C-8FDF-9CB4E8C5E915}"/>
              </a:ext>
            </a:extLst>
          </p:cNvPr>
          <p:cNvPicPr>
            <a:picLocks noChangeAspect="1"/>
          </p:cNvPicPr>
          <p:nvPr/>
        </p:nvPicPr>
        <p:blipFill>
          <a:blip r:embed="rId3"/>
          <a:stretch>
            <a:fillRect/>
          </a:stretch>
        </p:blipFill>
        <p:spPr>
          <a:xfrm>
            <a:off x="364091" y="1502229"/>
            <a:ext cx="11463818" cy="3699648"/>
          </a:xfrm>
          <a:prstGeom prst="rect">
            <a:avLst/>
          </a:prstGeom>
        </p:spPr>
      </p:pic>
    </p:spTree>
    <p:extLst>
      <p:ext uri="{BB962C8B-B14F-4D97-AF65-F5344CB8AC3E}">
        <p14:creationId xmlns:p14="http://schemas.microsoft.com/office/powerpoint/2010/main" val="42709547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5FFDBCDC-17E5-48DC-91E4-0F19098DCA97}"/>
              </a:ext>
            </a:extLst>
          </p:cNvPr>
          <p:cNvPicPr>
            <a:picLocks noChangeAspect="1"/>
          </p:cNvPicPr>
          <p:nvPr/>
        </p:nvPicPr>
        <p:blipFill rotWithShape="1">
          <a:blip r:embed="rId4"/>
          <a:srcRect t="3951"/>
          <a:stretch/>
        </p:blipFill>
        <p:spPr>
          <a:xfrm>
            <a:off x="1152195" y="160960"/>
            <a:ext cx="9887610" cy="4861273"/>
          </a:xfrm>
          <a:prstGeom prst="rect">
            <a:avLst/>
          </a:prstGeom>
        </p:spPr>
      </p:pic>
      <p:pic>
        <p:nvPicPr>
          <p:cNvPr id="5" name="Picture 4" descr="Icon&#10;&#10;Description automatically generated">
            <a:hlinkClick r:id="rId3"/>
            <a:extLst>
              <a:ext uri="{FF2B5EF4-FFF2-40B4-BE49-F238E27FC236}">
                <a16:creationId xmlns:a16="http://schemas.microsoft.com/office/drawing/2014/main" id="{90EC616E-E528-4BFD-B13D-439BD98BFE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47186" y="5676856"/>
            <a:ext cx="899534" cy="872548"/>
          </a:xfrm>
          <a:prstGeom prst="rect">
            <a:avLst/>
          </a:prstGeom>
        </p:spPr>
      </p:pic>
      <p:pic>
        <p:nvPicPr>
          <p:cNvPr id="6" name="Picture 5">
            <a:extLst>
              <a:ext uri="{FF2B5EF4-FFF2-40B4-BE49-F238E27FC236}">
                <a16:creationId xmlns:a16="http://schemas.microsoft.com/office/drawing/2014/main" id="{9C5B5127-31F3-4DA8-9522-D80C801C0158}"/>
              </a:ext>
            </a:extLst>
          </p:cNvPr>
          <p:cNvPicPr>
            <a:picLocks noChangeAspect="1"/>
          </p:cNvPicPr>
          <p:nvPr/>
        </p:nvPicPr>
        <p:blipFill rotWithShape="1">
          <a:blip r:embed="rId6"/>
          <a:srcRect r="52224"/>
          <a:stretch/>
        </p:blipFill>
        <p:spPr>
          <a:xfrm>
            <a:off x="2926111" y="4205927"/>
            <a:ext cx="5379689" cy="2343477"/>
          </a:xfrm>
          <a:prstGeom prst="rect">
            <a:avLst/>
          </a:prstGeom>
        </p:spPr>
      </p:pic>
    </p:spTree>
    <p:extLst>
      <p:ext uri="{BB962C8B-B14F-4D97-AF65-F5344CB8AC3E}">
        <p14:creationId xmlns:p14="http://schemas.microsoft.com/office/powerpoint/2010/main" val="19745204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a:extLst>
              <a:ext uri="{FF2B5EF4-FFF2-40B4-BE49-F238E27FC236}">
                <a16:creationId xmlns:a16="http://schemas.microsoft.com/office/drawing/2014/main" id="{E175D977-D111-4B09-9316-C2B02D480BE2}"/>
              </a:ext>
            </a:extLst>
          </p:cNvPr>
          <p:cNvPicPr>
            <a:picLocks noChangeAspect="1"/>
          </p:cNvPicPr>
          <p:nvPr/>
        </p:nvPicPr>
        <p:blipFill>
          <a:blip r:embed="rId4"/>
          <a:stretch>
            <a:fillRect/>
          </a:stretch>
        </p:blipFill>
        <p:spPr>
          <a:xfrm>
            <a:off x="840827" y="0"/>
            <a:ext cx="10510345" cy="6858000"/>
          </a:xfrm>
          <a:prstGeom prst="rect">
            <a:avLst/>
          </a:prstGeom>
        </p:spPr>
      </p:pic>
      <p:pic>
        <p:nvPicPr>
          <p:cNvPr id="3" name="Picture 2" descr="Icon&#10;&#10;Description automatically generated">
            <a:hlinkClick r:id="rId3"/>
            <a:extLst>
              <a:ext uri="{FF2B5EF4-FFF2-40B4-BE49-F238E27FC236}">
                <a16:creationId xmlns:a16="http://schemas.microsoft.com/office/drawing/2014/main" id="{51C687A0-65D8-40EF-AE98-E01007E729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4129" y="5861913"/>
            <a:ext cx="899534" cy="872548"/>
          </a:xfrm>
          <a:prstGeom prst="rect">
            <a:avLst/>
          </a:prstGeom>
        </p:spPr>
      </p:pic>
    </p:spTree>
    <p:extLst>
      <p:ext uri="{BB962C8B-B14F-4D97-AF65-F5344CB8AC3E}">
        <p14:creationId xmlns:p14="http://schemas.microsoft.com/office/powerpoint/2010/main" val="39808709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6191" y="826532"/>
            <a:ext cx="10505209" cy="5755422"/>
          </a:xfrm>
          <a:prstGeom prst="rect">
            <a:avLst/>
          </a:prstGeom>
        </p:spPr>
        <p:txBody>
          <a:bodyPr wrap="square">
            <a:spAutoFit/>
          </a:bodyPr>
          <a:lstStyle/>
          <a:p>
            <a:r>
              <a:rPr lang="en-GB" sz="1200" dirty="0"/>
              <a:t>Kranjec, J., </a:t>
            </a:r>
            <a:r>
              <a:rPr lang="en-GB" sz="1200" dirty="0" err="1"/>
              <a:t>Beguš</a:t>
            </a:r>
            <a:r>
              <a:rPr lang="en-GB" sz="1200" dirty="0"/>
              <a:t>, S., </a:t>
            </a:r>
            <a:r>
              <a:rPr lang="en-GB" sz="1200" dirty="0" err="1"/>
              <a:t>Geršak</a:t>
            </a:r>
            <a:r>
              <a:rPr lang="en-GB" sz="1200" dirty="0"/>
              <a:t>, G., &amp; </a:t>
            </a:r>
            <a:r>
              <a:rPr lang="en-GB" sz="1200" dirty="0" err="1"/>
              <a:t>Drnovšek</a:t>
            </a:r>
            <a:r>
              <a:rPr lang="en-GB" sz="1200" dirty="0"/>
              <a:t>, J. (2014). Non-contact heart rate and heart rate variability measurements: A review. </a:t>
            </a:r>
            <a:r>
              <a:rPr lang="en-GB" sz="1200" i="1" dirty="0"/>
              <a:t>Biomedical signal processing and control</a:t>
            </a:r>
            <a:r>
              <a:rPr lang="en-GB" sz="1200" dirty="0"/>
              <a:t>, </a:t>
            </a:r>
            <a:r>
              <a:rPr lang="en-GB" sz="1200" i="1" dirty="0"/>
              <a:t>13</a:t>
            </a:r>
            <a:r>
              <a:rPr lang="en-GB" sz="1200" dirty="0"/>
              <a:t>, 102-112.</a:t>
            </a:r>
          </a:p>
          <a:p>
            <a:pPr>
              <a:spcAft>
                <a:spcPts val="600"/>
              </a:spcAft>
            </a:pPr>
            <a:r>
              <a:rPr lang="en-GB" sz="1200" dirty="0" err="1"/>
              <a:t>Grootswagers</a:t>
            </a:r>
            <a:r>
              <a:rPr lang="en-GB" sz="1200" dirty="0"/>
              <a:t>, T. (2020). A primer on running human behavioural experiments online. </a:t>
            </a:r>
            <a:r>
              <a:rPr lang="en-GB" sz="1200" i="1" dirty="0" err="1"/>
              <a:t>Behavior</a:t>
            </a:r>
            <a:r>
              <a:rPr lang="en-GB" sz="1200" i="1" dirty="0"/>
              <a:t> research methods</a:t>
            </a:r>
            <a:r>
              <a:rPr lang="en-GB" sz="1200" dirty="0"/>
              <a:t>, 1-4.</a:t>
            </a:r>
          </a:p>
          <a:p>
            <a:pPr>
              <a:spcAft>
                <a:spcPts val="600"/>
              </a:spcAft>
            </a:pPr>
            <a:r>
              <a:rPr lang="en-GB" sz="1200" dirty="0"/>
              <a:t>Sauter, M., </a:t>
            </a:r>
            <a:r>
              <a:rPr lang="en-GB" sz="1200" dirty="0" err="1"/>
              <a:t>Draschkow</a:t>
            </a:r>
            <a:r>
              <a:rPr lang="en-GB" sz="1200" dirty="0"/>
              <a:t>, D., &amp; Mack, W. (2020). Building, hosting and recruiting: A brief introduction to running </a:t>
            </a:r>
            <a:r>
              <a:rPr lang="en-GB" sz="1200" dirty="0" err="1"/>
              <a:t>behavioral</a:t>
            </a:r>
            <a:r>
              <a:rPr lang="en-GB" sz="1200" dirty="0"/>
              <a:t> experiments online. </a:t>
            </a:r>
            <a:r>
              <a:rPr lang="en-GB" sz="1200" i="1" dirty="0"/>
              <a:t>Brain sciences</a:t>
            </a:r>
            <a:r>
              <a:rPr lang="en-GB" sz="1200" dirty="0"/>
              <a:t>, </a:t>
            </a:r>
            <a:r>
              <a:rPr lang="en-GB" sz="1200" i="1" dirty="0"/>
              <a:t>10</a:t>
            </a:r>
            <a:r>
              <a:rPr lang="en-GB" sz="1200" dirty="0"/>
              <a:t>(4), 251.</a:t>
            </a:r>
          </a:p>
          <a:p>
            <a:pPr>
              <a:spcAft>
                <a:spcPts val="600"/>
              </a:spcAft>
            </a:pPr>
            <a:r>
              <a:rPr lang="en-GB" sz="1200" dirty="0"/>
              <a:t>Neath, I., Earle, A., Hallett, D., &amp; </a:t>
            </a:r>
            <a:r>
              <a:rPr lang="en-GB" sz="1200" dirty="0" err="1"/>
              <a:t>Surprenant</a:t>
            </a:r>
            <a:r>
              <a:rPr lang="en-GB" sz="1200" dirty="0"/>
              <a:t>, A. M. (2011). Response time accuracy in Apple Macintosh computers. </a:t>
            </a:r>
            <a:r>
              <a:rPr lang="en-GB" sz="1200" i="1" dirty="0" err="1"/>
              <a:t>Behavior</a:t>
            </a:r>
            <a:r>
              <a:rPr lang="en-GB" sz="1200" i="1" dirty="0"/>
              <a:t> research methods</a:t>
            </a:r>
            <a:r>
              <a:rPr lang="en-GB" sz="1200" dirty="0"/>
              <a:t>, </a:t>
            </a:r>
            <a:r>
              <a:rPr lang="en-GB" sz="1200" i="1" dirty="0"/>
              <a:t>43</a:t>
            </a:r>
            <a:r>
              <a:rPr lang="en-GB" sz="1200" dirty="0"/>
              <a:t>(2), 353-362.</a:t>
            </a:r>
          </a:p>
          <a:p>
            <a:pPr>
              <a:spcAft>
                <a:spcPts val="600"/>
              </a:spcAft>
            </a:pPr>
            <a:r>
              <a:rPr lang="en-GB" sz="1200" dirty="0"/>
              <a:t>Plant, R. R., &amp; Turner, G. (2009). Millisecond precision psychological research in a world of commodity computers: New hardware, new problems?. </a:t>
            </a:r>
            <a:r>
              <a:rPr lang="en-GB" sz="1200" i="1" dirty="0" err="1"/>
              <a:t>Behavior</a:t>
            </a:r>
            <a:r>
              <a:rPr lang="en-GB" sz="1200" i="1" dirty="0"/>
              <a:t> Research Methods</a:t>
            </a:r>
            <a:r>
              <a:rPr lang="en-GB" sz="1200" dirty="0"/>
              <a:t>, </a:t>
            </a:r>
            <a:r>
              <a:rPr lang="en-GB" sz="1200" i="1" dirty="0"/>
              <a:t>41</a:t>
            </a:r>
            <a:r>
              <a:rPr lang="en-GB" sz="1200" dirty="0"/>
              <a:t>(3), 598-614.</a:t>
            </a:r>
            <a:endParaRPr lang="et-EE" sz="1200" dirty="0"/>
          </a:p>
          <a:p>
            <a:pPr>
              <a:spcAft>
                <a:spcPts val="600"/>
              </a:spcAft>
            </a:pPr>
            <a:r>
              <a:rPr lang="en-GB" sz="1200" dirty="0">
                <a:solidFill>
                  <a:srgbClr val="222222"/>
                </a:solidFill>
              </a:rPr>
              <a:t>Peirce, J., &amp; MacAskill, M. (2018). </a:t>
            </a:r>
            <a:r>
              <a:rPr lang="en-GB" sz="1200" i="1" dirty="0">
                <a:solidFill>
                  <a:srgbClr val="222222"/>
                </a:solidFill>
              </a:rPr>
              <a:t>Building experiments in PsychoPy</a:t>
            </a:r>
            <a:r>
              <a:rPr lang="en-GB" sz="1200" dirty="0">
                <a:solidFill>
                  <a:srgbClr val="222222"/>
                </a:solidFill>
              </a:rPr>
              <a:t>. Sage.</a:t>
            </a:r>
            <a:endParaRPr lang="et-EE" sz="1200" dirty="0">
              <a:solidFill>
                <a:srgbClr val="222222"/>
              </a:solidFill>
            </a:endParaRPr>
          </a:p>
          <a:p>
            <a:pPr>
              <a:spcAft>
                <a:spcPts val="600"/>
              </a:spcAft>
            </a:pPr>
            <a:r>
              <a:rPr lang="en-GB" sz="1200" dirty="0"/>
              <a:t>Holden, J., Francisco, E., </a:t>
            </a:r>
            <a:r>
              <a:rPr lang="en-GB" sz="1200" dirty="0" err="1"/>
              <a:t>Lensch</a:t>
            </a:r>
            <a:r>
              <a:rPr lang="en-GB" sz="1200" dirty="0"/>
              <a:t>, R., </a:t>
            </a:r>
            <a:r>
              <a:rPr lang="en-GB" sz="1200" dirty="0" err="1"/>
              <a:t>Tommerdahl</a:t>
            </a:r>
            <a:r>
              <a:rPr lang="en-GB" sz="1200" dirty="0"/>
              <a:t>, A., Kirsch, B., </a:t>
            </a:r>
            <a:r>
              <a:rPr lang="en-GB" sz="1200" dirty="0" err="1"/>
              <a:t>Zai</a:t>
            </a:r>
            <a:r>
              <a:rPr lang="en-GB" sz="1200" dirty="0"/>
              <a:t>, L., ... &amp; </a:t>
            </a:r>
            <a:r>
              <a:rPr lang="en-GB" sz="1200" dirty="0" err="1"/>
              <a:t>Tommerdahl</a:t>
            </a:r>
            <a:r>
              <a:rPr lang="en-GB" sz="1200" dirty="0"/>
              <a:t>, M. (2019). Accuracy of different modalities of reaction time testing: Implications for online cognitive assessment tools. </a:t>
            </a:r>
            <a:r>
              <a:rPr lang="en-GB" sz="1200" i="1" dirty="0" err="1"/>
              <a:t>BioRXIV</a:t>
            </a:r>
            <a:r>
              <a:rPr lang="en-GB" sz="1200" dirty="0"/>
              <a:t>, 726364.</a:t>
            </a:r>
            <a:endParaRPr lang="et-EE" sz="1200" dirty="0"/>
          </a:p>
          <a:p>
            <a:pPr>
              <a:spcAft>
                <a:spcPts val="600"/>
              </a:spcAft>
            </a:pPr>
            <a:r>
              <a:rPr lang="en-GB" sz="1200" dirty="0" err="1"/>
              <a:t>Semmelmann</a:t>
            </a:r>
            <a:r>
              <a:rPr lang="en-GB" sz="1200" dirty="0"/>
              <a:t>, K., &amp; </a:t>
            </a:r>
            <a:r>
              <a:rPr lang="en-GB" sz="1200" dirty="0" err="1"/>
              <a:t>Weigelt</a:t>
            </a:r>
            <a:r>
              <a:rPr lang="en-GB" sz="1200" dirty="0"/>
              <a:t>, S. (2017). Online psychophysics: Reaction time effects in cognitive experiments. </a:t>
            </a:r>
            <a:r>
              <a:rPr lang="en-GB" sz="1200" i="1" dirty="0" err="1"/>
              <a:t>Behavior</a:t>
            </a:r>
            <a:r>
              <a:rPr lang="en-GB" sz="1200" i="1" dirty="0"/>
              <a:t> Research Methods</a:t>
            </a:r>
            <a:r>
              <a:rPr lang="en-GB" sz="1200" dirty="0"/>
              <a:t>, </a:t>
            </a:r>
            <a:r>
              <a:rPr lang="en-GB" sz="1200" i="1" dirty="0"/>
              <a:t>49</a:t>
            </a:r>
            <a:r>
              <a:rPr lang="en-GB" sz="1200" dirty="0"/>
              <a:t>(4), 1241-1260.</a:t>
            </a:r>
          </a:p>
          <a:p>
            <a:pPr>
              <a:spcAft>
                <a:spcPts val="600"/>
              </a:spcAft>
            </a:pPr>
            <a:r>
              <a:rPr lang="en-GB" sz="1200" dirty="0"/>
              <a:t>Bridges, D., </a:t>
            </a:r>
            <a:r>
              <a:rPr lang="en-GB" sz="1200" dirty="0" err="1"/>
              <a:t>Pitiot</a:t>
            </a:r>
            <a:r>
              <a:rPr lang="en-GB" sz="1200" dirty="0"/>
              <a:t>, A., MacAskill, M. R., &amp; Peirce, J. W. (2020). The timing mega-study: comparing a range of experiment generators, both lab-based and online. </a:t>
            </a:r>
            <a:r>
              <a:rPr lang="en-GB" sz="1200" i="1" dirty="0" err="1"/>
              <a:t>PeerJ</a:t>
            </a:r>
            <a:r>
              <a:rPr lang="en-GB" sz="1200" dirty="0"/>
              <a:t>, </a:t>
            </a:r>
            <a:r>
              <a:rPr lang="en-GB" sz="1200" i="1" dirty="0"/>
              <a:t>8</a:t>
            </a:r>
            <a:r>
              <a:rPr lang="en-GB" sz="1200" dirty="0"/>
              <a:t>, e9414.</a:t>
            </a:r>
          </a:p>
          <a:p>
            <a:pPr>
              <a:spcAft>
                <a:spcPts val="600"/>
              </a:spcAft>
            </a:pPr>
            <a:r>
              <a:rPr lang="en-GB" sz="1200" dirty="0"/>
              <a:t>Crump, M. J., McDonnell, J. V., &amp; </a:t>
            </a:r>
            <a:r>
              <a:rPr lang="en-GB" sz="1200" dirty="0" err="1"/>
              <a:t>Gureckis</a:t>
            </a:r>
            <a:r>
              <a:rPr lang="en-GB" sz="1200" dirty="0"/>
              <a:t>, T. M. (2013). Evaluating Amazon's Mechanical Turk as a tool for experimental </a:t>
            </a:r>
            <a:r>
              <a:rPr lang="en-GB" sz="1200" dirty="0" err="1"/>
              <a:t>behavioral</a:t>
            </a:r>
            <a:r>
              <a:rPr lang="en-GB" sz="1200" dirty="0"/>
              <a:t> research. </a:t>
            </a:r>
            <a:r>
              <a:rPr lang="en-GB" sz="1200" i="1" dirty="0" err="1"/>
              <a:t>PloS</a:t>
            </a:r>
            <a:r>
              <a:rPr lang="en-GB" sz="1200" i="1" dirty="0"/>
              <a:t> one</a:t>
            </a:r>
            <a:r>
              <a:rPr lang="en-GB" sz="1200" dirty="0"/>
              <a:t>, </a:t>
            </a:r>
            <a:r>
              <a:rPr lang="en-GB" sz="1200" i="1" dirty="0"/>
              <a:t>8</a:t>
            </a:r>
            <a:r>
              <a:rPr lang="en-GB" sz="1200" dirty="0"/>
              <a:t>(3), e57410.</a:t>
            </a:r>
          </a:p>
          <a:p>
            <a:pPr>
              <a:spcAft>
                <a:spcPts val="600"/>
              </a:spcAft>
            </a:pPr>
            <a:r>
              <a:rPr lang="en-GB" sz="1200" dirty="0"/>
              <a:t>Li, Q., </a:t>
            </a:r>
            <a:r>
              <a:rPr lang="en-GB" sz="1200" dirty="0" err="1"/>
              <a:t>Joo</a:t>
            </a:r>
            <a:r>
              <a:rPr lang="en-GB" sz="1200" dirty="0"/>
              <a:t>, S. J., </a:t>
            </a:r>
            <a:r>
              <a:rPr lang="en-GB" sz="1200" dirty="0" err="1"/>
              <a:t>Yeatman</a:t>
            </a:r>
            <a:r>
              <a:rPr lang="en-GB" sz="1200" dirty="0"/>
              <a:t>, J. D., &amp; Reinecke, K. (2020). controlling for participants’ Viewing Distance in Large-Scale, psychophysical online experiments Using a Virtual chinrest. </a:t>
            </a:r>
            <a:r>
              <a:rPr lang="en-GB" sz="1200" i="1" dirty="0"/>
              <a:t>Scientific reports</a:t>
            </a:r>
            <a:r>
              <a:rPr lang="en-GB" sz="1200" dirty="0"/>
              <a:t>, </a:t>
            </a:r>
            <a:r>
              <a:rPr lang="en-GB" sz="1200" i="1" dirty="0"/>
              <a:t>10</a:t>
            </a:r>
            <a:r>
              <a:rPr lang="en-GB" sz="1200" dirty="0"/>
              <a:t>(1), 1-11.</a:t>
            </a:r>
          </a:p>
          <a:p>
            <a:pPr>
              <a:spcAft>
                <a:spcPts val="600"/>
              </a:spcAft>
            </a:pPr>
            <a:r>
              <a:rPr lang="en-GB" sz="1200" dirty="0" err="1"/>
              <a:t>Duchowski</a:t>
            </a:r>
            <a:r>
              <a:rPr lang="en-GB" sz="1200" dirty="0"/>
              <a:t>, A. T. (2007). Eye tracking methodology: theory and practice (2nd ed). London: Springer.</a:t>
            </a:r>
            <a:endParaRPr lang="et-EE" sz="1200" dirty="0"/>
          </a:p>
          <a:p>
            <a:pPr>
              <a:spcAft>
                <a:spcPts val="600"/>
              </a:spcAft>
            </a:pPr>
            <a:r>
              <a:rPr lang="en-GB" sz="1200" dirty="0"/>
              <a:t>Woods, A. T., Velasco, C., Levitan, C. A., Wan, X., &amp; Spence, C. (2015). Conducting perception research over the internet: a tutorial review. </a:t>
            </a:r>
            <a:r>
              <a:rPr lang="en-GB" sz="1200" dirty="0" err="1"/>
              <a:t>PeerJ</a:t>
            </a:r>
            <a:r>
              <a:rPr lang="en-GB" sz="1200" dirty="0"/>
              <a:t>, 3, e1058.</a:t>
            </a:r>
          </a:p>
          <a:p>
            <a:pPr>
              <a:spcAft>
                <a:spcPts val="600"/>
              </a:spcAft>
            </a:pPr>
            <a:endParaRPr lang="en-GB" sz="1200" dirty="0"/>
          </a:p>
          <a:p>
            <a:pPr>
              <a:spcAft>
                <a:spcPts val="600"/>
              </a:spcAft>
            </a:pPr>
            <a:endParaRPr lang="et-EE" sz="1200" dirty="0"/>
          </a:p>
          <a:p>
            <a:pPr>
              <a:spcAft>
                <a:spcPts val="600"/>
              </a:spcAft>
            </a:pPr>
            <a:endParaRPr lang="en-GB" sz="1200" dirty="0">
              <a:latin typeface="+mj-lt"/>
              <a:cs typeface="Times New Roman" panose="02020603050405020304" pitchFamily="18" charset="0"/>
            </a:endParaRPr>
          </a:p>
          <a:p>
            <a:pPr>
              <a:spcAft>
                <a:spcPts val="600"/>
              </a:spcAft>
            </a:pPr>
            <a:endParaRPr lang="en-GB" sz="1200" dirty="0">
              <a:latin typeface="+mj-lt"/>
              <a:cs typeface="Times New Roman" panose="02020603050405020304" pitchFamily="18" charset="0"/>
            </a:endParaRPr>
          </a:p>
          <a:p>
            <a:pPr>
              <a:spcAft>
                <a:spcPts val="600"/>
              </a:spcAft>
            </a:pPr>
            <a:endParaRPr lang="en-GB" sz="1200" dirty="0">
              <a:latin typeface="+mj-lt"/>
              <a:cs typeface="Times New Roman" panose="02020603050405020304" pitchFamily="18" charset="0"/>
            </a:endParaRPr>
          </a:p>
        </p:txBody>
      </p:sp>
      <p:sp>
        <p:nvSpPr>
          <p:cNvPr id="4" name="TextBox 3"/>
          <p:cNvSpPr txBox="1"/>
          <p:nvPr/>
        </p:nvSpPr>
        <p:spPr>
          <a:xfrm>
            <a:off x="696191" y="415731"/>
            <a:ext cx="3706720" cy="338554"/>
          </a:xfrm>
          <a:prstGeom prst="rect">
            <a:avLst/>
          </a:prstGeom>
          <a:noFill/>
        </p:spPr>
        <p:txBody>
          <a:bodyPr wrap="none" rtlCol="0">
            <a:spAutoFit/>
          </a:bodyPr>
          <a:lstStyle/>
          <a:p>
            <a:r>
              <a:rPr lang="en-GB" sz="1600" dirty="0" err="1">
                <a:latin typeface="+mj-lt"/>
              </a:rPr>
              <a:t>Kasutatud</a:t>
            </a:r>
            <a:r>
              <a:rPr lang="en-GB" sz="1600" dirty="0">
                <a:latin typeface="+mj-lt"/>
              </a:rPr>
              <a:t> </a:t>
            </a:r>
            <a:r>
              <a:rPr lang="en-GB" sz="1600" dirty="0" err="1">
                <a:latin typeface="+mj-lt"/>
              </a:rPr>
              <a:t>kirjandus</a:t>
            </a:r>
            <a:r>
              <a:rPr lang="en-GB" sz="1600" dirty="0">
                <a:latin typeface="+mj-lt"/>
              </a:rPr>
              <a:t> (</a:t>
            </a:r>
            <a:r>
              <a:rPr lang="en-GB" sz="1600" dirty="0" err="1">
                <a:latin typeface="+mj-lt"/>
              </a:rPr>
              <a:t>esinemise</a:t>
            </a:r>
            <a:r>
              <a:rPr lang="en-GB" sz="1600" dirty="0">
                <a:latin typeface="+mj-lt"/>
              </a:rPr>
              <a:t> j</a:t>
            </a:r>
            <a:r>
              <a:rPr lang="et-EE" sz="1600" dirty="0" err="1">
                <a:latin typeface="+mj-lt"/>
              </a:rPr>
              <a:t>ärjekorras</a:t>
            </a:r>
            <a:r>
              <a:rPr lang="en-GB" sz="1600" dirty="0">
                <a:latin typeface="+mj-lt"/>
              </a:rPr>
              <a:t>)</a:t>
            </a:r>
            <a:endParaRPr lang="en-US" sz="1600" dirty="0">
              <a:latin typeface="+mj-lt"/>
            </a:endParaRPr>
          </a:p>
        </p:txBody>
      </p:sp>
    </p:spTree>
    <p:extLst>
      <p:ext uri="{BB962C8B-B14F-4D97-AF65-F5344CB8AC3E}">
        <p14:creationId xmlns:p14="http://schemas.microsoft.com/office/powerpoint/2010/main" val="2193095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3C756DE-1E18-4052-99D2-4A327DF6C056}"/>
              </a:ext>
            </a:extLst>
          </p:cNvPr>
          <p:cNvSpPr txBox="1">
            <a:spLocks noChangeArrowheads="1"/>
          </p:cNvSpPr>
          <p:nvPr/>
        </p:nvSpPr>
        <p:spPr>
          <a:xfrm>
            <a:off x="571501" y="70900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t-EE" altLang="en-US" sz="5400" dirty="0"/>
              <a:t>PsychoPy 2021.1.2</a:t>
            </a:r>
            <a:endParaRPr lang="en-GB" altLang="en-US" sz="5400" dirty="0"/>
          </a:p>
        </p:txBody>
      </p:sp>
      <p:grpSp>
        <p:nvGrpSpPr>
          <p:cNvPr id="3" name="Group 2">
            <a:extLst>
              <a:ext uri="{FF2B5EF4-FFF2-40B4-BE49-F238E27FC236}">
                <a16:creationId xmlns:a16="http://schemas.microsoft.com/office/drawing/2014/main" id="{44942D02-6C6C-41CD-BD18-52CD7EA8EF90}"/>
              </a:ext>
            </a:extLst>
          </p:cNvPr>
          <p:cNvGrpSpPr/>
          <p:nvPr/>
        </p:nvGrpSpPr>
        <p:grpSpPr>
          <a:xfrm>
            <a:off x="1282699" y="1930400"/>
            <a:ext cx="10035394" cy="4107097"/>
            <a:chOff x="1282699" y="1930400"/>
            <a:chExt cx="10035394" cy="4107097"/>
          </a:xfrm>
        </p:grpSpPr>
        <p:pic>
          <p:nvPicPr>
            <p:cNvPr id="2" name="Picture 1">
              <a:hlinkClick r:id="rId2"/>
              <a:extLst>
                <a:ext uri="{FF2B5EF4-FFF2-40B4-BE49-F238E27FC236}">
                  <a16:creationId xmlns:a16="http://schemas.microsoft.com/office/drawing/2014/main" id="{F7D6BF82-D381-48E6-ADBE-3709E0951103}"/>
                </a:ext>
              </a:extLst>
            </p:cNvPr>
            <p:cNvPicPr>
              <a:picLocks noChangeAspect="1"/>
            </p:cNvPicPr>
            <p:nvPr/>
          </p:nvPicPr>
          <p:blipFill rotWithShape="1">
            <a:blip r:embed="rId3"/>
            <a:srcRect t="1569"/>
            <a:stretch/>
          </p:blipFill>
          <p:spPr>
            <a:xfrm>
              <a:off x="1282699" y="1930400"/>
              <a:ext cx="10035394" cy="4107097"/>
            </a:xfrm>
            <a:prstGeom prst="rect">
              <a:avLst/>
            </a:prstGeom>
          </p:spPr>
        </p:pic>
        <p:pic>
          <p:nvPicPr>
            <p:cNvPr id="5" name="Picture 4" descr="Icon&#10;&#10;Description automatically generated">
              <a:hlinkClick r:id="rId2"/>
              <a:extLst>
                <a:ext uri="{FF2B5EF4-FFF2-40B4-BE49-F238E27FC236}">
                  <a16:creationId xmlns:a16="http://schemas.microsoft.com/office/drawing/2014/main" id="{E45CC953-F190-4C78-A80B-1CF29DF940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2699" y="5164949"/>
              <a:ext cx="899534" cy="872548"/>
            </a:xfrm>
            <a:prstGeom prst="rect">
              <a:avLst/>
            </a:prstGeom>
          </p:spPr>
        </p:pic>
      </p:grpSp>
    </p:spTree>
    <p:extLst>
      <p:ext uri="{BB962C8B-B14F-4D97-AF65-F5344CB8AC3E}">
        <p14:creationId xmlns:p14="http://schemas.microsoft.com/office/powerpoint/2010/main" val="3198357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3C756DE-1E18-4052-99D2-4A327DF6C056}"/>
              </a:ext>
            </a:extLst>
          </p:cNvPr>
          <p:cNvSpPr txBox="1">
            <a:spLocks noChangeArrowheads="1"/>
          </p:cNvSpPr>
          <p:nvPr/>
        </p:nvSpPr>
        <p:spPr>
          <a:xfrm>
            <a:off x="571501" y="70900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t-EE" altLang="en-US" sz="5400" dirty="0"/>
              <a:t>PsychoPy 2021.1.2</a:t>
            </a:r>
            <a:endParaRPr lang="en-GB" altLang="en-US" sz="5400" dirty="0"/>
          </a:p>
        </p:txBody>
      </p:sp>
      <p:pic>
        <p:nvPicPr>
          <p:cNvPr id="7" name="Picture 6">
            <a:extLst>
              <a:ext uri="{FF2B5EF4-FFF2-40B4-BE49-F238E27FC236}">
                <a16:creationId xmlns:a16="http://schemas.microsoft.com/office/drawing/2014/main" id="{5E87489D-5A19-4F4A-A923-53E582D010AD}"/>
              </a:ext>
            </a:extLst>
          </p:cNvPr>
          <p:cNvPicPr>
            <a:picLocks noChangeAspect="1"/>
          </p:cNvPicPr>
          <p:nvPr/>
        </p:nvPicPr>
        <p:blipFill>
          <a:blip r:embed="rId2"/>
          <a:stretch>
            <a:fillRect/>
          </a:stretch>
        </p:blipFill>
        <p:spPr>
          <a:xfrm>
            <a:off x="2290115" y="2034570"/>
            <a:ext cx="3245686" cy="3946845"/>
          </a:xfrm>
          <a:prstGeom prst="rect">
            <a:avLst/>
          </a:prstGeom>
        </p:spPr>
      </p:pic>
      <p:pic>
        <p:nvPicPr>
          <p:cNvPr id="9" name="Picture 8">
            <a:extLst>
              <a:ext uri="{FF2B5EF4-FFF2-40B4-BE49-F238E27FC236}">
                <a16:creationId xmlns:a16="http://schemas.microsoft.com/office/drawing/2014/main" id="{9BF5D4EA-9925-4D52-8607-66014DBB140D}"/>
              </a:ext>
            </a:extLst>
          </p:cNvPr>
          <p:cNvPicPr>
            <a:picLocks noChangeAspect="1"/>
          </p:cNvPicPr>
          <p:nvPr/>
        </p:nvPicPr>
        <p:blipFill>
          <a:blip r:embed="rId3"/>
          <a:stretch>
            <a:fillRect/>
          </a:stretch>
        </p:blipFill>
        <p:spPr>
          <a:xfrm>
            <a:off x="6379029" y="2381772"/>
            <a:ext cx="4208656" cy="3252439"/>
          </a:xfrm>
          <a:prstGeom prst="rect">
            <a:avLst/>
          </a:prstGeom>
        </p:spPr>
      </p:pic>
    </p:spTree>
    <p:extLst>
      <p:ext uri="{BB962C8B-B14F-4D97-AF65-F5344CB8AC3E}">
        <p14:creationId xmlns:p14="http://schemas.microsoft.com/office/powerpoint/2010/main" val="1602050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7D7AFC7-1CC4-456B-9A30-E141FA7A5036}"/>
              </a:ext>
            </a:extLst>
          </p:cNvPr>
          <p:cNvSpPr txBox="1">
            <a:spLocks noChangeArrowheads="1"/>
          </p:cNvSpPr>
          <p:nvPr/>
        </p:nvSpPr>
        <p:spPr>
          <a:xfrm>
            <a:off x="1125219" y="1168801"/>
            <a:ext cx="10228581"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t-EE" altLang="en-US" sz="5400" dirty="0"/>
              <a:t>Läki eemale labori igavast vaikusest!</a:t>
            </a:r>
          </a:p>
        </p:txBody>
      </p:sp>
      <p:pic>
        <p:nvPicPr>
          <p:cNvPr id="5" name="Picture 4">
            <a:extLst>
              <a:ext uri="{FF2B5EF4-FFF2-40B4-BE49-F238E27FC236}">
                <a16:creationId xmlns:a16="http://schemas.microsoft.com/office/drawing/2014/main" id="{2EB38301-0C2D-4E9F-89D2-E9ECA4EF7019}"/>
              </a:ext>
            </a:extLst>
          </p:cNvPr>
          <p:cNvPicPr>
            <a:picLocks noChangeAspect="1"/>
          </p:cNvPicPr>
          <p:nvPr/>
        </p:nvPicPr>
        <p:blipFill rotWithShape="1">
          <a:blip r:embed="rId2"/>
          <a:srcRect l="17400" t="2292" r="3121"/>
          <a:stretch/>
        </p:blipFill>
        <p:spPr>
          <a:xfrm>
            <a:off x="1829314" y="2728611"/>
            <a:ext cx="3950739" cy="2731988"/>
          </a:xfrm>
          <a:prstGeom prst="rect">
            <a:avLst/>
          </a:prstGeom>
        </p:spPr>
      </p:pic>
      <p:pic>
        <p:nvPicPr>
          <p:cNvPr id="2" name="Picture 1">
            <a:extLst>
              <a:ext uri="{FF2B5EF4-FFF2-40B4-BE49-F238E27FC236}">
                <a16:creationId xmlns:a16="http://schemas.microsoft.com/office/drawing/2014/main" id="{7051B602-2580-43A1-B6AB-4026FF09EA6C}"/>
              </a:ext>
            </a:extLst>
          </p:cNvPr>
          <p:cNvPicPr>
            <a:picLocks noChangeAspect="1"/>
          </p:cNvPicPr>
          <p:nvPr/>
        </p:nvPicPr>
        <p:blipFill>
          <a:blip r:embed="rId3"/>
          <a:stretch>
            <a:fillRect/>
          </a:stretch>
        </p:blipFill>
        <p:spPr>
          <a:xfrm>
            <a:off x="6618863" y="2728611"/>
            <a:ext cx="3914118" cy="2770164"/>
          </a:xfrm>
          <a:prstGeom prst="rect">
            <a:avLst/>
          </a:prstGeom>
        </p:spPr>
      </p:pic>
    </p:spTree>
    <p:extLst>
      <p:ext uri="{BB962C8B-B14F-4D97-AF65-F5344CB8AC3E}">
        <p14:creationId xmlns:p14="http://schemas.microsoft.com/office/powerpoint/2010/main" val="977409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F3F8FF-A0F5-4D2B-8B5D-380E724D0714}"/>
              </a:ext>
            </a:extLst>
          </p:cNvPr>
          <p:cNvPicPr>
            <a:picLocks noChangeAspect="1"/>
          </p:cNvPicPr>
          <p:nvPr/>
        </p:nvPicPr>
        <p:blipFill>
          <a:blip r:embed="rId3"/>
          <a:stretch>
            <a:fillRect/>
          </a:stretch>
        </p:blipFill>
        <p:spPr>
          <a:xfrm>
            <a:off x="2244696" y="779356"/>
            <a:ext cx="7702608" cy="5299288"/>
          </a:xfrm>
          <a:prstGeom prst="rect">
            <a:avLst/>
          </a:prstGeom>
        </p:spPr>
      </p:pic>
      <p:pic>
        <p:nvPicPr>
          <p:cNvPr id="3" name="Picture 2" descr="Icon&#10;&#10;Description automatically generated">
            <a:hlinkClick r:id="rId4"/>
            <a:extLst>
              <a:ext uri="{FF2B5EF4-FFF2-40B4-BE49-F238E27FC236}">
                <a16:creationId xmlns:a16="http://schemas.microsoft.com/office/drawing/2014/main" id="{5D4D7D50-2337-40A3-A0F1-51249033B8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83157" y="5382663"/>
            <a:ext cx="899534" cy="872548"/>
          </a:xfrm>
          <a:prstGeom prst="rect">
            <a:avLst/>
          </a:prstGeom>
        </p:spPr>
      </p:pic>
    </p:spTree>
    <p:extLst>
      <p:ext uri="{BB962C8B-B14F-4D97-AF65-F5344CB8AC3E}">
        <p14:creationId xmlns:p14="http://schemas.microsoft.com/office/powerpoint/2010/main" val="41741254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4664</TotalTime>
  <Words>3553</Words>
  <Application>Microsoft Office PowerPoint</Application>
  <PresentationFormat>Widescreen</PresentationFormat>
  <Paragraphs>376</Paragraphs>
  <Slides>52</Slides>
  <Notes>40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52</vt:i4>
      </vt:variant>
    </vt:vector>
  </HeadingPairs>
  <TitlesOfParts>
    <vt:vector size="56" baseType="lpstr">
      <vt:lpstr>Arial</vt:lpstr>
      <vt:lpstr>Calibri</vt:lpstr>
      <vt:lpstr>Calibri Light</vt:lpstr>
      <vt:lpstr>Office Theme</vt:lpstr>
      <vt:lpstr>Sissejuhatus psühhofüsioloogia rakendustesse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Sissejuhatus psühhofüsioloogia rakendustesse</dc:title>
  <dc:creator>Richard Naar</dc:creator>
  <cp:lastModifiedBy>Richard Naar</cp:lastModifiedBy>
  <cp:revision>245</cp:revision>
  <dcterms:created xsi:type="dcterms:W3CDTF">2021-03-09T13:14:18Z</dcterms:created>
  <dcterms:modified xsi:type="dcterms:W3CDTF">2021-03-15T16:59:13Z</dcterms:modified>
</cp:coreProperties>
</file>